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54A900-6636-4E79-87C2-F9CED4F269C5}" type="datetimeFigureOut">
              <a:rPr lang="es-ES" smtClean="0"/>
              <a:pPr/>
              <a:t>17/1/11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0714FB-4D22-42E7-B0E5-203574279CE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es-ES" dirty="0" smtClean="0"/>
              <a:t>CA DE CERVIX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90600" y="2057400"/>
            <a:ext cx="6400800" cy="2438400"/>
          </a:xfrm>
        </p:spPr>
        <p:txBody>
          <a:bodyPr>
            <a:noAutofit/>
          </a:bodyPr>
          <a:lstStyle/>
          <a:p>
            <a:r>
              <a:rPr lang="es-ES" sz="2000" dirty="0" smtClean="0"/>
              <a:t>SON NEOPLASIAS MALIGNAS QUE SE DESARROLLAN EN LA PORCION FIBROMUSCULAR INFERIOR DEL UTERO QUE SE PROYECTA DENTRO DE LA VAGINA.</a:t>
            </a:r>
          </a:p>
          <a:p>
            <a:endParaRPr lang="es-ES" sz="2000" dirty="0"/>
          </a:p>
          <a:p>
            <a:r>
              <a:rPr lang="es-ES" sz="2000" dirty="0" smtClean="0"/>
              <a:t>ES EL SEGUNDO TIPO DE CANCER MAS COMUN EN MUJERES.</a:t>
            </a:r>
            <a:endParaRPr lang="es-E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BRAQUITERAP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286000"/>
            <a:ext cx="3024336" cy="2520280"/>
          </a:xfrm>
          <a:prstGeom prst="rect">
            <a:avLst/>
          </a:prstGeom>
        </p:spPr>
      </p:pic>
      <p:pic>
        <p:nvPicPr>
          <p:cNvPr id="3" name="2 Imagen" descr="ASCELERAD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286000"/>
            <a:ext cx="2823195" cy="2520280"/>
          </a:xfrm>
          <a:prstGeom prst="rect">
            <a:avLst/>
          </a:prstGeom>
        </p:spPr>
      </p:pic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990600" y="1219200"/>
            <a:ext cx="2971800" cy="639762"/>
          </a:xfrm>
        </p:spPr>
        <p:txBody>
          <a:bodyPr>
            <a:normAutofit/>
          </a:bodyPr>
          <a:lstStyle/>
          <a:p>
            <a:r>
              <a:rPr lang="es-ES_tradnl" sz="2800" dirty="0" smtClean="0">
                <a:solidFill>
                  <a:schemeClr val="accent2">
                    <a:lumMod val="75000"/>
                  </a:schemeClr>
                </a:solidFill>
              </a:rPr>
              <a:t>BRAQUITERAPIA</a:t>
            </a:r>
            <a:endParaRPr lang="es-ES_tradnl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Marcador de texto 6"/>
          <p:cNvSpPr>
            <a:spLocks noGrp="1"/>
          </p:cNvSpPr>
          <p:nvPr>
            <p:ph type="body" sz="half" idx="3"/>
          </p:nvPr>
        </p:nvSpPr>
        <p:spPr>
          <a:xfrm>
            <a:off x="5029200" y="1219200"/>
            <a:ext cx="2289175" cy="639762"/>
          </a:xfrm>
        </p:spPr>
        <p:txBody>
          <a:bodyPr>
            <a:normAutofit/>
          </a:bodyPr>
          <a:lstStyle/>
          <a:p>
            <a:r>
              <a:rPr lang="es-ES_tradnl" sz="2800" dirty="0" smtClean="0">
                <a:solidFill>
                  <a:schemeClr val="accent2">
                    <a:lumMod val="75000"/>
                  </a:schemeClr>
                </a:solidFill>
              </a:rPr>
              <a:t>TELETERAPIA</a:t>
            </a:r>
            <a:endParaRPr lang="es-ES_tradnl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MENTEFACTO</a:t>
            </a:r>
            <a:endParaRPr lang="es-ES" dirty="0"/>
          </a:p>
        </p:txBody>
      </p:sp>
      <p:pic>
        <p:nvPicPr>
          <p:cNvPr id="4" name="3 Imagen" descr="MENTEFACTO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8680978" cy="452814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INTEGRANTES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GUSTAVO FERNANDEZ</a:t>
            </a:r>
          </a:p>
          <a:p>
            <a:r>
              <a:rPr lang="es-ES" dirty="0" smtClean="0"/>
              <a:t>JORGE GUARANDA</a:t>
            </a:r>
          </a:p>
          <a:p>
            <a:r>
              <a:rPr lang="es-ES" dirty="0" smtClean="0"/>
              <a:t>MONICA CHUMO</a:t>
            </a:r>
          </a:p>
          <a:p>
            <a:r>
              <a:rPr lang="es-ES" dirty="0" smtClean="0"/>
              <a:t>MIRIAN MANZO.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CLASIFICACION HISTOLOGICA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400" dirty="0" smtClean="0"/>
              <a:t>CARCINOMA DE CELULAS ESCAMOSAS QUE SE ORIGINA A EXPENSAS DEL EPITELIO PAVIMENTOSO MAS FRECUENTE EL 80%</a:t>
            </a:r>
          </a:p>
          <a:p>
            <a:r>
              <a:rPr lang="es-ES" sz="1400" dirty="0" smtClean="0"/>
              <a:t>ADENOCARCINOMA CERVICAL DENOMINADAS IN SITU 15 %.</a:t>
            </a:r>
          </a:p>
          <a:p>
            <a:r>
              <a:rPr lang="es-ES" sz="1400" dirty="0" smtClean="0"/>
              <a:t>CARCINOMAS ADENOESCAMOSOS Y NEURO ENDOCRINOS 5%.</a:t>
            </a:r>
          </a:p>
          <a:p>
            <a:endParaRPr lang="es-ES" sz="1400" dirty="0"/>
          </a:p>
          <a:p>
            <a:r>
              <a:rPr lang="es-ES" sz="1400" dirty="0" smtClean="0"/>
              <a:t>TODOS LO TIPOS DE TUMORES INDICADOS ESTAN </a:t>
            </a:r>
            <a:r>
              <a:rPr lang="es-ES" sz="1400" dirty="0" smtClean="0"/>
              <a:t>PROVOCADOS </a:t>
            </a:r>
            <a:r>
              <a:rPr lang="es-ES" sz="1400" dirty="0" smtClean="0"/>
              <a:t>POR EL VIRUS DEL PAPILOMA HUMANO  (VPH).</a:t>
            </a:r>
          </a:p>
          <a:p>
            <a:endParaRPr lang="es-ES" sz="1400" dirty="0" smtClean="0"/>
          </a:p>
          <a:p>
            <a:endParaRPr lang="es-ES" sz="1600" dirty="0"/>
          </a:p>
        </p:txBody>
      </p:sp>
      <p:pic>
        <p:nvPicPr>
          <p:cNvPr id="4" name="3 Imagen" descr="FOTO HISTOLOGI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645024"/>
            <a:ext cx="3834432" cy="24928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CAUSAS O FACTORES DE RIESGO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2132856"/>
            <a:ext cx="8686800" cy="2882950"/>
          </a:xfrm>
        </p:spPr>
        <p:txBody>
          <a:bodyPr>
            <a:normAutofit lnSpcReduction="10000"/>
          </a:bodyPr>
          <a:lstStyle/>
          <a:p>
            <a:r>
              <a:rPr lang="es-ES" sz="1800" dirty="0" smtClean="0"/>
              <a:t>ESTAN RELACIONADOS CON CARACTERISTICAS TANTO DEL VIRUS COMO DEL HUESPED E INCLUYEN:</a:t>
            </a:r>
          </a:p>
          <a:p>
            <a:r>
              <a:rPr lang="es-ES" sz="1800" dirty="0" smtClean="0"/>
              <a:t>MULTIPLES COMPAÑEROS </a:t>
            </a:r>
            <a:r>
              <a:rPr lang="es-ES" sz="1800" dirty="0" smtClean="0"/>
              <a:t>SEXUALES</a:t>
            </a:r>
            <a:endParaRPr lang="es-ES" sz="1800" dirty="0" smtClean="0"/>
          </a:p>
          <a:p>
            <a:r>
              <a:rPr lang="es-ES" sz="1800" dirty="0" smtClean="0"/>
              <a:t>EDAD TEMPRANA EN LA PRIMERA RELACION </a:t>
            </a:r>
            <a:r>
              <a:rPr lang="es-ES" sz="1800" dirty="0" smtClean="0"/>
              <a:t>SEXUAL</a:t>
            </a:r>
            <a:r>
              <a:rPr lang="es-ES" sz="1800" dirty="0" smtClean="0"/>
              <a:t>.</a:t>
            </a:r>
          </a:p>
          <a:p>
            <a:r>
              <a:rPr lang="es-ES" sz="1800" dirty="0" smtClean="0"/>
              <a:t>ELEVADO NUMERO DE PARTOS.</a:t>
            </a:r>
          </a:p>
          <a:p>
            <a:r>
              <a:rPr lang="es-ES" sz="1800" dirty="0" smtClean="0"/>
              <a:t>INFECCION PERSISTENTE CON UN (VPH) DE ALTO RIESGO.</a:t>
            </a:r>
          </a:p>
          <a:p>
            <a:r>
              <a:rPr lang="es-ES" sz="1800" dirty="0" smtClean="0"/>
              <a:t>INMUNOSUPRESION.</a:t>
            </a:r>
          </a:p>
          <a:p>
            <a:r>
              <a:rPr lang="es-ES" sz="1800" dirty="0" smtClean="0"/>
              <a:t>USO DE CONTRACEPTIVOS ORALES.</a:t>
            </a:r>
          </a:p>
          <a:p>
            <a:r>
              <a:rPr lang="es-ES" sz="1800" dirty="0" smtClean="0"/>
              <a:t>USO DE NICOTINA</a:t>
            </a:r>
            <a:r>
              <a:rPr lang="es-ES" sz="1400" dirty="0" smtClean="0"/>
              <a:t>.</a:t>
            </a:r>
          </a:p>
          <a:p>
            <a:pPr>
              <a:buNone/>
            </a:pPr>
            <a:endParaRPr lang="es-E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/>
          <a:lstStyle/>
          <a:p>
            <a:r>
              <a:rPr lang="es-ES" dirty="0" smtClean="0"/>
              <a:t>ESTADIFICACION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467544" y="126876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Estadio 0:</a:t>
            </a:r>
            <a:r>
              <a:rPr lang="es-ES" dirty="0" smtClean="0"/>
              <a:t> denominado carcinoma in situ o carcinoma </a:t>
            </a:r>
            <a:r>
              <a:rPr lang="es-ES" dirty="0" err="1" smtClean="0"/>
              <a:t>preinvasivo</a:t>
            </a:r>
            <a:r>
              <a:rPr lang="es-ES" dirty="0" smtClean="0"/>
              <a:t>. El tumor es muy superficial y se limita a las células de la mucosa.</a:t>
            </a:r>
            <a:br>
              <a:rPr lang="es-ES" dirty="0" smtClean="0"/>
            </a:br>
            <a:r>
              <a:rPr lang="es-ES" dirty="0" smtClean="0"/>
              <a:t> </a:t>
            </a:r>
            <a:br>
              <a:rPr lang="es-ES" dirty="0" smtClean="0"/>
            </a:br>
            <a:r>
              <a:rPr lang="es-ES" b="1" dirty="0"/>
              <a:t>Estadio I:</a:t>
            </a:r>
            <a:r>
              <a:rPr lang="es-ES" dirty="0" smtClean="0"/>
              <a:t> el tumor está limitado al cuello del útero.</a:t>
            </a:r>
            <a:br>
              <a:rPr lang="es-ES" dirty="0" smtClean="0"/>
            </a:br>
            <a:r>
              <a:rPr lang="es-ES" dirty="0" smtClean="0"/>
              <a:t> </a:t>
            </a:r>
            <a:br>
              <a:rPr lang="es-ES" dirty="0" smtClean="0"/>
            </a:br>
            <a:r>
              <a:rPr lang="es-ES" b="1" dirty="0"/>
              <a:t>Estadio II:</a:t>
            </a:r>
            <a:r>
              <a:rPr lang="es-ES" dirty="0" smtClean="0"/>
              <a:t> el tumor se ha diseminado fuera del cérvix. Invade la vagina sin llegar al tercio inferior y/o a los ligamentos laterales (</a:t>
            </a:r>
            <a:r>
              <a:rPr lang="es-ES" dirty="0" err="1" smtClean="0"/>
              <a:t>parametrios</a:t>
            </a:r>
            <a:r>
              <a:rPr lang="es-ES" dirty="0" smtClean="0"/>
              <a:t>) sin llegar a la pared de la pelvis.</a:t>
            </a:r>
            <a:br>
              <a:rPr lang="es-ES" dirty="0" smtClean="0"/>
            </a:br>
            <a:r>
              <a:rPr lang="es-ES" dirty="0" smtClean="0"/>
              <a:t> </a:t>
            </a:r>
            <a:br>
              <a:rPr lang="es-ES" dirty="0" smtClean="0"/>
            </a:br>
            <a:r>
              <a:rPr lang="es-ES" b="1" dirty="0"/>
              <a:t>Estadio III:</a:t>
            </a:r>
            <a:r>
              <a:rPr lang="es-ES" dirty="0" smtClean="0"/>
              <a:t> el tumor invade la parte más baja de la vagina, afecta a ganglios linfáticos próximos o alcanza los tejidos laterales del cérvix hasta alcanzar la pared de la pelvis. </a:t>
            </a:r>
            <a:br>
              <a:rPr lang="es-ES" dirty="0" smtClean="0"/>
            </a:br>
            <a:r>
              <a:rPr lang="es-ES" dirty="0" smtClean="0"/>
              <a:t> </a:t>
            </a:r>
            <a:br>
              <a:rPr lang="es-ES" dirty="0" smtClean="0"/>
            </a:br>
            <a:r>
              <a:rPr lang="es-ES" b="1" dirty="0"/>
              <a:t>Estadio IV:</a:t>
            </a:r>
            <a:r>
              <a:rPr lang="es-ES" dirty="0" smtClean="0"/>
              <a:t> el cáncer se ha extendido a órganos próximos o presenta metástasis.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ESTADIOS</a:t>
            </a:r>
            <a:endParaRPr lang="es-ES" dirty="0"/>
          </a:p>
        </p:txBody>
      </p:sp>
      <p:pic>
        <p:nvPicPr>
          <p:cNvPr id="3" name="2 Imagen" descr="cervical_cancer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7740352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CLINICA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204864"/>
            <a:ext cx="8686800" cy="3459014"/>
          </a:xfrm>
        </p:spPr>
        <p:txBody>
          <a:bodyPr>
            <a:normAutofit/>
          </a:bodyPr>
          <a:lstStyle/>
          <a:p>
            <a:r>
              <a:rPr lang="es-ES" sz="2400" dirty="0" smtClean="0"/>
              <a:t>LOS PRINCIPALES SINTOMAS SON</a:t>
            </a:r>
            <a:r>
              <a:rPr lang="es-ES" sz="2400" dirty="0" smtClean="0"/>
              <a:t>:</a:t>
            </a:r>
          </a:p>
          <a:p>
            <a:endParaRPr lang="es-ES" sz="2400" dirty="0" smtClean="0"/>
          </a:p>
          <a:p>
            <a:r>
              <a:rPr lang="es-ES" sz="1800" dirty="0" smtClean="0"/>
              <a:t>HEMORRAGIA ANORMAL.</a:t>
            </a:r>
          </a:p>
          <a:p>
            <a:r>
              <a:rPr lang="es-ES" sz="1800" dirty="0" smtClean="0"/>
              <a:t>AUMENTO DE FLUJO VAGINAL.</a:t>
            </a:r>
          </a:p>
          <a:p>
            <a:r>
              <a:rPr lang="es-ES" sz="1800" dirty="0" smtClean="0"/>
              <a:t>DOLOR EN EL PUBIS.</a:t>
            </a:r>
          </a:p>
          <a:p>
            <a:r>
              <a:rPr lang="es-ES" sz="1800" dirty="0" smtClean="0"/>
              <a:t>DOLOR DURANTE EL COITO</a:t>
            </a:r>
            <a:r>
              <a:rPr lang="es-ES" sz="1400" dirty="0" smtClean="0"/>
              <a:t>.</a:t>
            </a:r>
            <a:endParaRPr lang="es-E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DIAGNOSTICO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PRUEBA DEL PAPANICOLAU.</a:t>
            </a:r>
          </a:p>
          <a:p>
            <a:r>
              <a:rPr lang="es-ES" sz="1800" dirty="0" smtClean="0"/>
              <a:t>COLPOSCOPIA.</a:t>
            </a:r>
          </a:p>
          <a:p>
            <a:r>
              <a:rPr lang="es-ES" sz="1800" dirty="0" smtClean="0"/>
              <a:t>ANALIS DE SANGRE Y ORINA.</a:t>
            </a:r>
          </a:p>
          <a:p>
            <a:r>
              <a:rPr lang="es-ES" sz="1800" dirty="0" smtClean="0"/>
              <a:t>RADIOGRAFIAS Y EXAMENES POR ULTRASONIDO</a:t>
            </a:r>
            <a:r>
              <a:rPr lang="es-ES" sz="1400" dirty="0" smtClean="0"/>
              <a:t>.</a:t>
            </a:r>
            <a:endParaRPr lang="es-ES" sz="1400" dirty="0"/>
          </a:p>
        </p:txBody>
      </p:sp>
      <p:pic>
        <p:nvPicPr>
          <p:cNvPr id="4" name="3 Imagen" descr="imagesCA14MYJ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733800"/>
            <a:ext cx="3384376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TRATAMIENTO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204864"/>
            <a:ext cx="8686800" cy="3459014"/>
          </a:xfrm>
        </p:spPr>
        <p:txBody>
          <a:bodyPr>
            <a:normAutofit fontScale="92500" lnSpcReduction="10000"/>
          </a:bodyPr>
          <a:lstStyle/>
          <a:p>
            <a:r>
              <a:rPr lang="es-ES" sz="1600" dirty="0" smtClean="0"/>
              <a:t>SEGÚN LA EXTENSION DEL CANCER EL TRATAMIENTO PUEDE CONSISTIR EN UNA O MAS TERAPIAS.</a:t>
            </a:r>
          </a:p>
          <a:p>
            <a:r>
              <a:rPr lang="es-ES" sz="1600" dirty="0" smtClean="0"/>
              <a:t>CIRUGIA EN ESTADIOS ( I  Y II ).</a:t>
            </a:r>
          </a:p>
          <a:p>
            <a:r>
              <a:rPr lang="es-ES" sz="1600" dirty="0" smtClean="0"/>
              <a:t>TERAPIA DE RADIACION PARA MATAR LAS CELULAS CANCEROSAS QUE HAYAN QUEDADO DESPUES DE LA CIRUGIA</a:t>
            </a:r>
          </a:p>
          <a:p>
            <a:r>
              <a:rPr lang="es-ES" sz="1600" dirty="0" smtClean="0"/>
              <a:t>QUIMIOTERAPIA PARA DESTRUIR LAS CELULAS CANCERIGENAS QUE HAYAN EN EL CUERPO.</a:t>
            </a:r>
          </a:p>
          <a:p>
            <a:endParaRPr lang="es-ES" sz="1600" dirty="0"/>
          </a:p>
          <a:p>
            <a:endParaRPr lang="es-ES" sz="1600" dirty="0" smtClean="0"/>
          </a:p>
          <a:p>
            <a:r>
              <a:rPr lang="es-ES" sz="1600" dirty="0" smtClean="0"/>
              <a:t>BRAQUITERAPIA Y RADIOTERAPIA EXTERNA A LA PELVIS COMBINADA CON CISPLATINO O CISPLATINOFLUOROURACILO.</a:t>
            </a:r>
          </a:p>
          <a:p>
            <a:r>
              <a:rPr lang="es-ES" sz="1600" dirty="0" smtClean="0"/>
              <a:t>LA BRAQUITERAPIA CON CESIO 137 HA SIDO LA TRADICIONAL (BTD), EL USO CON IRIDIO 192 (ATD) HA AUMENTADO RAPIDAMENTE.</a:t>
            </a:r>
          </a:p>
          <a:p>
            <a:r>
              <a:rPr lang="es-ES" sz="1600" dirty="0" smtClean="0"/>
              <a:t>LA BRAQUTERAPIA CON (ATD) DA LA VENTAJA DE ELIMINAR LA EXPOSICION A LA RADIACION AL PERSONAL MEDICO, UN TRATAMIENTO MAS CORTO COMODIDAD PARA EL PACIENTE Y TRATAMIENTO AMBULATORIO.</a:t>
            </a:r>
          </a:p>
          <a:p>
            <a:pPr algn="ctr">
              <a:lnSpc>
                <a:spcPct val="167000"/>
              </a:lnSpc>
            </a:pPr>
            <a:endParaRPr lang="es-ES" sz="1400" dirty="0" smtClean="0"/>
          </a:p>
          <a:p>
            <a:pPr>
              <a:buNone/>
            </a:pPr>
            <a:endParaRPr lang="es-E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s-ES" dirty="0" smtClean="0"/>
              <a:t>EQUIPOS PARA TRATAMIENTO</a:t>
            </a:r>
            <a:endParaRPr lang="es-ES" dirty="0"/>
          </a:p>
        </p:txBody>
      </p:sp>
      <p:pic>
        <p:nvPicPr>
          <p:cNvPr id="3" name="2 Imagen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204864"/>
            <a:ext cx="3551272" cy="303235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170</TotalTime>
  <Words>467</Words>
  <Application>Microsoft Office PowerPoint</Application>
  <PresentationFormat>Presentación en pantalla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Viajes</vt:lpstr>
      <vt:lpstr>CA DE CERVIX </vt:lpstr>
      <vt:lpstr>CLASIFICACION HISTOLOGICA</vt:lpstr>
      <vt:lpstr>CAUSAS O FACTORES DE RIESGO</vt:lpstr>
      <vt:lpstr>ESTADIFICACION</vt:lpstr>
      <vt:lpstr>ESTADIOS</vt:lpstr>
      <vt:lpstr>CLINICA</vt:lpstr>
      <vt:lpstr>DIAGNOSTICO </vt:lpstr>
      <vt:lpstr>TRATAMIENTO</vt:lpstr>
      <vt:lpstr>EQUIPOS PARA TRATAMIENTO</vt:lpstr>
      <vt:lpstr>Diapositiva 10</vt:lpstr>
      <vt:lpstr>MENTEFACTO</vt:lpstr>
      <vt:lpstr>INTEGRANTES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DE CERVIX </dc:title>
  <dc:creator>pc</dc:creator>
  <cp:lastModifiedBy>Gustavo Efren Fernandez Cruz</cp:lastModifiedBy>
  <cp:revision>16</cp:revision>
  <dcterms:created xsi:type="dcterms:W3CDTF">2011-01-17T20:10:18Z</dcterms:created>
  <dcterms:modified xsi:type="dcterms:W3CDTF">2011-01-17T20:23:14Z</dcterms:modified>
</cp:coreProperties>
</file>