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67" autoAdjust="0"/>
  </p:normalViewPr>
  <p:slideViewPr>
    <p:cSldViewPr>
      <p:cViewPr>
        <p:scale>
          <a:sx n="68" d="100"/>
          <a:sy n="68" d="100"/>
        </p:scale>
        <p:origin x="-1224"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FCA844-8805-4258-A0AA-DCFB5357AEAE}" type="datetimeFigureOut">
              <a:rPr lang="es-EC" smtClean="0"/>
              <a:pPr/>
              <a:t>24/01/2011</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66F288-42F9-4A5E-83CA-B68C58B39FF9}"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baseline="0" dirty="0" smtClean="0"/>
          </a:p>
        </p:txBody>
      </p:sp>
      <p:sp>
        <p:nvSpPr>
          <p:cNvPr id="4" name="3 Marcador de número de diapositiva"/>
          <p:cNvSpPr>
            <a:spLocks noGrp="1"/>
          </p:cNvSpPr>
          <p:nvPr>
            <p:ph type="sldNum" sz="quarter" idx="10"/>
          </p:nvPr>
        </p:nvSpPr>
        <p:spPr/>
        <p:txBody>
          <a:bodyPr/>
          <a:lstStyle/>
          <a:p>
            <a:fld id="{AC66F288-42F9-4A5E-83CA-B68C58B39FF9}" type="slidenum">
              <a:rPr lang="es-EC" smtClean="0"/>
              <a:pPr/>
              <a:t>1</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49781A61-B591-4B4E-8363-5733DD155A65}" type="datetimeFigureOut">
              <a:rPr lang="es-EC" smtClean="0"/>
              <a:pPr/>
              <a:t>24/01/2011</a:t>
            </a:fld>
            <a:endParaRPr lang="es-EC"/>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C"/>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9567305B-F736-45FC-9699-FDCA03B987D7}"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9781A61-B591-4B4E-8363-5733DD155A65}" type="datetimeFigureOut">
              <a:rPr lang="es-EC" smtClean="0"/>
              <a:pPr/>
              <a:t>24/01/2011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9567305B-F736-45FC-9699-FDCA03B987D7}"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9781A61-B591-4B4E-8363-5733DD155A65}" type="datetimeFigureOut">
              <a:rPr lang="es-EC" smtClean="0"/>
              <a:pPr/>
              <a:t>24/01/2011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9567305B-F736-45FC-9699-FDCA03B987D7}"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9781A61-B591-4B4E-8363-5733DD155A65}" type="datetimeFigureOut">
              <a:rPr lang="es-EC" smtClean="0"/>
              <a:pPr/>
              <a:t>24/01/2011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9567305B-F736-45FC-9699-FDCA03B987D7}" type="slidenum">
              <a:rPr lang="es-EC" smtClean="0"/>
              <a:pPr/>
              <a:t>‹Nº›</a:t>
            </a:fld>
            <a:endParaRPr lang="es-EC"/>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49781A61-B591-4B4E-8363-5733DD155A65}" type="datetimeFigureOut">
              <a:rPr lang="es-EC" smtClean="0"/>
              <a:pPr/>
              <a:t>24/01/2011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9567305B-F736-45FC-9699-FDCA03B987D7}" type="slidenum">
              <a:rPr lang="es-EC" smtClean="0"/>
              <a:pPr/>
              <a:t>‹Nº›</a:t>
            </a:fld>
            <a:endParaRPr lang="es-EC"/>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9781A61-B591-4B4E-8363-5733DD155A65}" type="datetimeFigureOut">
              <a:rPr lang="es-EC" smtClean="0"/>
              <a:pPr/>
              <a:t>24/01/2011</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9567305B-F736-45FC-9699-FDCA03B987D7}" type="slidenum">
              <a:rPr lang="es-EC" smtClean="0"/>
              <a:pPr/>
              <a:t>‹Nº›</a:t>
            </a:fld>
            <a:endParaRPr lang="es-EC"/>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49781A61-B591-4B4E-8363-5733DD155A65}" type="datetimeFigureOut">
              <a:rPr lang="es-EC" smtClean="0"/>
              <a:pPr/>
              <a:t>24/01/2011</a:t>
            </a:fld>
            <a:endParaRPr lang="es-EC"/>
          </a:p>
        </p:txBody>
      </p:sp>
      <p:sp>
        <p:nvSpPr>
          <p:cNvPr id="8" name="7 Marcador de pie de página"/>
          <p:cNvSpPr>
            <a:spLocks noGrp="1"/>
          </p:cNvSpPr>
          <p:nvPr>
            <p:ph type="ftr" sz="quarter" idx="11"/>
          </p:nvPr>
        </p:nvSpPr>
        <p:spPr/>
        <p:txBody>
          <a:bodyPr/>
          <a:lstStyle>
            <a:extLst/>
          </a:lstStyle>
          <a:p>
            <a:endParaRPr lang="es-EC"/>
          </a:p>
        </p:txBody>
      </p:sp>
      <p:sp>
        <p:nvSpPr>
          <p:cNvPr id="9" name="8 Marcador de número de diapositiva"/>
          <p:cNvSpPr>
            <a:spLocks noGrp="1"/>
          </p:cNvSpPr>
          <p:nvPr>
            <p:ph type="sldNum" sz="quarter" idx="12"/>
          </p:nvPr>
        </p:nvSpPr>
        <p:spPr/>
        <p:txBody>
          <a:bodyPr/>
          <a:lstStyle>
            <a:extLst/>
          </a:lstStyle>
          <a:p>
            <a:fld id="{9567305B-F736-45FC-9699-FDCA03B987D7}"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49781A61-B591-4B4E-8363-5733DD155A65}" type="datetimeFigureOut">
              <a:rPr lang="es-EC" smtClean="0"/>
              <a:pPr/>
              <a:t>24/01/2011</a:t>
            </a:fld>
            <a:endParaRPr lang="es-EC"/>
          </a:p>
        </p:txBody>
      </p:sp>
      <p:sp>
        <p:nvSpPr>
          <p:cNvPr id="4" name="3 Marcador de pie de página"/>
          <p:cNvSpPr>
            <a:spLocks noGrp="1"/>
          </p:cNvSpPr>
          <p:nvPr>
            <p:ph type="ftr" sz="quarter" idx="11"/>
          </p:nvPr>
        </p:nvSpPr>
        <p:spPr/>
        <p:txBody>
          <a:bodyPr/>
          <a:lstStyle>
            <a:extLst/>
          </a:lstStyle>
          <a:p>
            <a:endParaRPr lang="es-EC"/>
          </a:p>
        </p:txBody>
      </p:sp>
      <p:sp>
        <p:nvSpPr>
          <p:cNvPr id="5" name="4 Marcador de número de diapositiva"/>
          <p:cNvSpPr>
            <a:spLocks noGrp="1"/>
          </p:cNvSpPr>
          <p:nvPr>
            <p:ph type="sldNum" sz="quarter" idx="12"/>
          </p:nvPr>
        </p:nvSpPr>
        <p:spPr/>
        <p:txBody>
          <a:bodyPr/>
          <a:lstStyle>
            <a:extLst/>
          </a:lstStyle>
          <a:p>
            <a:fld id="{9567305B-F736-45FC-9699-FDCA03B987D7}" type="slidenum">
              <a:rPr lang="es-EC" smtClean="0"/>
              <a:pPr/>
              <a:t>‹Nº›</a:t>
            </a:fld>
            <a:endParaRPr lang="es-EC"/>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49781A61-B591-4B4E-8363-5733DD155A65}" type="datetimeFigureOut">
              <a:rPr lang="es-EC" smtClean="0"/>
              <a:pPr/>
              <a:t>24/01/2011</a:t>
            </a:fld>
            <a:endParaRPr lang="es-EC"/>
          </a:p>
        </p:txBody>
      </p:sp>
      <p:sp>
        <p:nvSpPr>
          <p:cNvPr id="3" name="2 Marcador de pie de página"/>
          <p:cNvSpPr>
            <a:spLocks noGrp="1"/>
          </p:cNvSpPr>
          <p:nvPr>
            <p:ph type="ftr" sz="quarter" idx="11"/>
          </p:nvPr>
        </p:nvSpPr>
        <p:spPr/>
        <p:txBody>
          <a:bodyPr/>
          <a:lstStyle>
            <a:extLst/>
          </a:lstStyle>
          <a:p>
            <a:endParaRPr lang="es-EC"/>
          </a:p>
        </p:txBody>
      </p:sp>
      <p:sp>
        <p:nvSpPr>
          <p:cNvPr id="4" name="3 Marcador de número de diapositiva"/>
          <p:cNvSpPr>
            <a:spLocks noGrp="1"/>
          </p:cNvSpPr>
          <p:nvPr>
            <p:ph type="sldNum" sz="quarter" idx="12"/>
          </p:nvPr>
        </p:nvSpPr>
        <p:spPr/>
        <p:txBody>
          <a:bodyPr/>
          <a:lstStyle>
            <a:extLst/>
          </a:lstStyle>
          <a:p>
            <a:fld id="{9567305B-F736-45FC-9699-FDCA03B987D7}"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49781A61-B591-4B4E-8363-5733DD155A65}" type="datetimeFigureOut">
              <a:rPr lang="es-EC" smtClean="0"/>
              <a:pPr/>
              <a:t>24/01/2011</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9567305B-F736-45FC-9699-FDCA03B987D7}"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49781A61-B591-4B4E-8363-5733DD155A65}" type="datetimeFigureOut">
              <a:rPr lang="es-EC" smtClean="0"/>
              <a:pPr/>
              <a:t>24/01/2011</a:t>
            </a:fld>
            <a:endParaRPr lang="es-EC"/>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C"/>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9567305B-F736-45FC-9699-FDCA03B987D7}" type="slidenum">
              <a:rPr lang="es-EC" smtClean="0"/>
              <a:pPr/>
              <a:t>‹Nº›</a:t>
            </a:fld>
            <a:endParaRPr lang="es-EC"/>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9781A61-B591-4B4E-8363-5733DD155A65}" type="datetimeFigureOut">
              <a:rPr lang="es-EC" smtClean="0"/>
              <a:pPr/>
              <a:t>24/01/2011</a:t>
            </a:fld>
            <a:endParaRPr lang="es-EC"/>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C"/>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567305B-F736-45FC-9699-FDCA03B987D7}"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geosalud.com/Cancerpacientes/psa.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tuotromedico.com/temas/tratamiento_cancer_de_prostata.htm#0"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rgdiaz.com/eco/prostata/cmpprostata.s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drgdiaz.com/eco/prostata/cmpprostata.s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548680"/>
            <a:ext cx="7772400" cy="1470025"/>
          </a:xfrm>
        </p:spPr>
        <p:txBody>
          <a:bodyPr/>
          <a:lstStyle/>
          <a:p>
            <a:r>
              <a:rPr lang="es-EC" dirty="0" smtClean="0"/>
              <a:t>Ca de próstata</a:t>
            </a:r>
            <a:endParaRPr lang="es-EC" dirty="0"/>
          </a:p>
        </p:txBody>
      </p:sp>
      <p:sp>
        <p:nvSpPr>
          <p:cNvPr id="3" name="2 Subtítulo"/>
          <p:cNvSpPr>
            <a:spLocks noGrp="1"/>
          </p:cNvSpPr>
          <p:nvPr>
            <p:ph type="subTitle" idx="1"/>
          </p:nvPr>
        </p:nvSpPr>
        <p:spPr>
          <a:xfrm>
            <a:off x="1331640" y="2132856"/>
            <a:ext cx="6584776" cy="3744416"/>
          </a:xfrm>
        </p:spPr>
        <p:txBody>
          <a:bodyPr>
            <a:normAutofit fontScale="92500" lnSpcReduction="10000"/>
          </a:bodyPr>
          <a:lstStyle/>
          <a:p>
            <a:r>
              <a:rPr lang="es-EC" b="1" dirty="0" smtClean="0"/>
              <a:t>El cáncer de próstata es el desarrollo de células indiferenciadas (malignas) dentro de la próstata, más frecuentemente detectadas en la región posterior cerca del recto pero que pueden localizarse en cualquier lugar de la próstata e incluso fuera de ella (metástasis), como en huesos y ganglios linfáticos.</a:t>
            </a:r>
          </a:p>
          <a:p>
            <a:r>
              <a:rPr lang="es-EC" b="1" dirty="0" smtClean="0"/>
              <a:t>Es el segundo cáncer mas común en los hombres</a:t>
            </a:r>
            <a:r>
              <a:rPr lang="es-EC" dirty="0" smtClean="0"/>
              <a:t>.</a:t>
            </a:r>
          </a:p>
          <a:p>
            <a:endParaRPr lang="es-EC" dirty="0" smtClean="0"/>
          </a:p>
          <a:p>
            <a:endParaRPr lang="es-EC" dirty="0"/>
          </a:p>
          <a:p>
            <a:endParaRPr lang="es-EC"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709120"/>
          </a:xfrm>
        </p:spPr>
        <p:txBody>
          <a:bodyPr>
            <a:normAutofit fontScale="85000" lnSpcReduction="20000"/>
          </a:bodyPr>
          <a:lstStyle/>
          <a:p>
            <a:r>
              <a:rPr lang="es-EC" b="1" dirty="0" smtClean="0"/>
              <a:t>Examen digital rectal (EDR):</a:t>
            </a:r>
            <a:r>
              <a:rPr lang="es-EC" dirty="0" smtClean="0"/>
              <a:t> Consiste en un examen del recto mediante el cual el médico o la enfermera inserta un dedo enguantado y lubricado dentro del recto y palpa la próstata a través de la pared rectal en busca de nódulos o áreas anormales.</a:t>
            </a:r>
          </a:p>
          <a:p>
            <a:r>
              <a:rPr lang="es-EC" b="1" dirty="0" smtClean="0">
                <a:hlinkClick r:id="rId2"/>
              </a:rPr>
              <a:t>Antígeno prostático específico</a:t>
            </a:r>
            <a:r>
              <a:rPr lang="es-EC" b="1" dirty="0" smtClean="0"/>
              <a:t> (APE):</a:t>
            </a:r>
            <a:r>
              <a:rPr lang="es-EC" dirty="0" smtClean="0"/>
              <a:t> Es una prueba de laboratorio que mide las concentraciones del APE en una muestra de sangre. El APE es una sustancia producida por la próstata que se puede encontrar en mayor cantidad en la sangre de varones que tienen cáncer de la próstata. La concentración de APE también puede encontrarse elevada en varones que sufren una infección o una inflamación de la próstata, o que tienen un HPB (un aumento de tamaño de la próstata de origen no canceroso). </a:t>
            </a:r>
          </a:p>
          <a:p>
            <a:endParaRPr lang="es-EC" dirty="0"/>
          </a:p>
        </p:txBody>
      </p:sp>
      <p:sp>
        <p:nvSpPr>
          <p:cNvPr id="2" name="1 Título"/>
          <p:cNvSpPr>
            <a:spLocks noGrp="1"/>
          </p:cNvSpPr>
          <p:nvPr>
            <p:ph type="title"/>
          </p:nvPr>
        </p:nvSpPr>
        <p:spPr/>
        <p:txBody>
          <a:bodyPr/>
          <a:lstStyle/>
          <a:p>
            <a:r>
              <a:rPr lang="es-EC" dirty="0" smtClean="0"/>
              <a:t>DIAGNOSTICO</a:t>
            </a:r>
            <a:endParaRPr lang="es-EC"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r>
              <a:rPr lang="es-EC" b="1" dirty="0" smtClean="0"/>
              <a:t>Ecografía transrectal:</a:t>
            </a:r>
            <a:r>
              <a:rPr lang="es-EC" dirty="0" smtClean="0"/>
              <a:t> Es un procedimiento mediante el cual se inserta una sonda que tiene el tamaño de un dedo para examinar la próstata. La sonda se utiliza para hacer rebotar las ondas de sonido contra los tejidos internos de la próstata (ecografía). Estas ondas de sonido crean ecos, los cuales son usados por una computadora para generar una imagen denominada ecograma. La ecografía transrectal también se puede usar durante una biopsia. </a:t>
            </a:r>
          </a:p>
          <a:p>
            <a:r>
              <a:rPr lang="es-EC" b="1" dirty="0" smtClean="0"/>
              <a:t>Biopsia: </a:t>
            </a:r>
            <a:r>
              <a:rPr lang="es-EC" dirty="0" smtClean="0"/>
              <a:t>Un patólogo examina la muestra en busca de células cancerosas y determina la puntuación de Gleason. Esta puntuación de Gleason va desde 2 hasta 10 y describe la posibilidad que tiene el tumor para diseminarse. Cuanto más baja la puntuación, menor la probabilidad de diseminación del tumor. </a:t>
            </a:r>
          </a:p>
          <a:p>
            <a:endParaRPr lang="es-EC" dirty="0"/>
          </a:p>
        </p:txBody>
      </p:sp>
      <p:sp>
        <p:nvSpPr>
          <p:cNvPr id="2" name="1 Título"/>
          <p:cNvSpPr>
            <a:spLocks noGrp="1"/>
          </p:cNvSpPr>
          <p:nvPr>
            <p:ph type="title"/>
          </p:nvPr>
        </p:nvSpPr>
        <p:spPr/>
        <p:txBody>
          <a:bodyPr>
            <a:normAutofit fontScale="90000"/>
          </a:bodyPr>
          <a:lstStyle/>
          <a:p>
            <a:r>
              <a:rPr lang="es-EC" dirty="0" smtClean="0"/>
              <a:t>DIAGNOSTICO</a:t>
            </a:r>
            <a:br>
              <a:rPr lang="es-EC" dirty="0" smtClean="0"/>
            </a:br>
            <a:endParaRPr lang="es-EC"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C" dirty="0" smtClean="0"/>
              <a:t>El tratamiento del cáncer de próstata es sumamente individualizado, y deben considerarse muchos factores, sobre todo:</a:t>
            </a:r>
            <a:br>
              <a:rPr lang="es-EC" dirty="0" smtClean="0"/>
            </a:br>
            <a:endParaRPr lang="es-EC" dirty="0" smtClean="0"/>
          </a:p>
          <a:p>
            <a:pPr>
              <a:buNone/>
            </a:pPr>
            <a:r>
              <a:rPr lang="es-EC" dirty="0"/>
              <a:t>L</a:t>
            </a:r>
            <a:r>
              <a:rPr lang="es-EC" dirty="0" smtClean="0"/>
              <a:t>a etapa de la enfermedad, los antecedentes médicos generales del paciente, la edad, el estado general de salud, la esperanza de vida.</a:t>
            </a:r>
            <a:endParaRPr lang="es-EC" dirty="0"/>
          </a:p>
        </p:txBody>
      </p:sp>
      <p:sp>
        <p:nvSpPr>
          <p:cNvPr id="2" name="1 Título"/>
          <p:cNvSpPr>
            <a:spLocks noGrp="1"/>
          </p:cNvSpPr>
          <p:nvPr>
            <p:ph type="title"/>
          </p:nvPr>
        </p:nvSpPr>
        <p:spPr>
          <a:xfrm>
            <a:off x="323528" y="188640"/>
            <a:ext cx="8136904" cy="1512168"/>
          </a:xfrm>
        </p:spPr>
        <p:txBody>
          <a:bodyPr>
            <a:normAutofit fontScale="90000"/>
          </a:bodyPr>
          <a:lstStyle/>
          <a:p>
            <a:r>
              <a:rPr lang="es-EC" u="none" strike="noStrike" dirty="0" smtClean="0">
                <a:hlinkClick r:id="rId2"/>
              </a:rPr>
              <a:t/>
            </a:r>
            <a:br>
              <a:rPr lang="es-EC" u="none" strike="noStrike" dirty="0" smtClean="0">
                <a:hlinkClick r:id="rId2"/>
              </a:rPr>
            </a:br>
            <a:r>
              <a:rPr lang="es-EC" u="none" strike="noStrike" dirty="0" smtClean="0"/>
              <a:t>TRATAMIENTO DEL CANCER DE PROSTATA</a:t>
            </a:r>
            <a:r>
              <a:rPr lang="es-EC" dirty="0" smtClean="0"/>
              <a:t/>
            </a:r>
            <a:br>
              <a:rPr lang="es-EC" dirty="0" smtClean="0"/>
            </a:br>
            <a:endParaRPr lang="es-EC"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s-EC" b="1" dirty="0" smtClean="0"/>
              <a:t>CIRUGÍA</a:t>
            </a:r>
            <a:r>
              <a:rPr lang="es-EC" dirty="0" smtClean="0"/>
              <a:t>. La cirugía para el cáncer de próstata varía de extirpar sólo el crecimiento canceroso, a la extirpación de toda la próstata y de los ganglios linfáticos circundantes.</a:t>
            </a:r>
          </a:p>
          <a:p>
            <a:r>
              <a:rPr lang="es-EC" dirty="0" smtClean="0"/>
              <a:t>Prostatectomia radical. Consiste en la extirpación de la próstata y parte del tejido que la rodea. La </a:t>
            </a:r>
            <a:r>
              <a:rPr lang="es-EC" dirty="0" err="1" smtClean="0"/>
              <a:t>cirugia</a:t>
            </a:r>
            <a:r>
              <a:rPr lang="es-EC" dirty="0" smtClean="0"/>
              <a:t> se puede realizar mediante una incisión en el espacio situado entre el escroto y el ano </a:t>
            </a:r>
            <a:r>
              <a:rPr lang="es-EC" i="1" dirty="0" smtClean="0"/>
              <a:t>(prostatectomia perineal)</a:t>
            </a:r>
            <a:r>
              <a:rPr lang="es-EC" dirty="0" smtClean="0"/>
              <a:t> o mediante una incisión en el abdomen inferior (</a:t>
            </a:r>
            <a:r>
              <a:rPr lang="es-EC" i="1" dirty="0" smtClean="0"/>
              <a:t>prostatectomia retro púbica).</a:t>
            </a:r>
            <a:r>
              <a:rPr lang="es-EC" dirty="0" smtClean="0"/>
              <a:t> La prostatectomía radical se lleva a cabo sólo si el cáncer no se ha diseminado fuera de la próstata.</a:t>
            </a:r>
          </a:p>
          <a:p>
            <a:endParaRPr lang="es-EC" dirty="0"/>
          </a:p>
        </p:txBody>
      </p:sp>
      <p:sp>
        <p:nvSpPr>
          <p:cNvPr id="2" name="1 Título"/>
          <p:cNvSpPr>
            <a:spLocks noGrp="1"/>
          </p:cNvSpPr>
          <p:nvPr>
            <p:ph type="title"/>
          </p:nvPr>
        </p:nvSpPr>
        <p:spPr/>
        <p:txBody>
          <a:bodyPr>
            <a:normAutofit fontScale="90000"/>
          </a:bodyPr>
          <a:lstStyle/>
          <a:p>
            <a:r>
              <a:rPr lang="es-EC" dirty="0" smtClean="0"/>
              <a:t>TRATAMIENTO DEL CANCER DE PROSTATA</a:t>
            </a:r>
            <a:endParaRPr lang="es-EC"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C" dirty="0" smtClean="0"/>
              <a:t>En pacientes con cáncer de próstata clínicamente localizado de bajo riesgo (cT1–cT2a y Gleason &lt;7 y PSA =10 </a:t>
            </a:r>
            <a:r>
              <a:rPr lang="es-EC" dirty="0" err="1" smtClean="0"/>
              <a:t>ng</a:t>
            </a:r>
            <a:r>
              <a:rPr lang="es-EC" dirty="0" smtClean="0"/>
              <a:t>/ml), la dosis de radioterapia externa debe ser 72–74 Gy. </a:t>
            </a:r>
          </a:p>
          <a:p>
            <a:r>
              <a:rPr lang="es-EC" dirty="0" smtClean="0"/>
              <a:t> En pacientes con cáncer de próstata clínicamente localizado de riesgo intermedio [cT2b ó Gleason = 7 ó (PSA &gt;10 y =20 </a:t>
            </a:r>
            <a:r>
              <a:rPr lang="es-EC" dirty="0" err="1" smtClean="0"/>
              <a:t>ng</a:t>
            </a:r>
            <a:r>
              <a:rPr lang="es-EC" dirty="0" smtClean="0"/>
              <a:t>/ml)], la dosis de radioterapia externa debe ser 76–78 Gy. </a:t>
            </a:r>
          </a:p>
          <a:p>
            <a:pPr>
              <a:buNone/>
            </a:pPr>
            <a:endParaRPr lang="es-EC" dirty="0"/>
          </a:p>
        </p:txBody>
      </p:sp>
      <p:sp>
        <p:nvSpPr>
          <p:cNvPr id="2" name="1 Título"/>
          <p:cNvSpPr>
            <a:spLocks noGrp="1"/>
          </p:cNvSpPr>
          <p:nvPr>
            <p:ph type="title"/>
          </p:nvPr>
        </p:nvSpPr>
        <p:spPr/>
        <p:txBody>
          <a:bodyPr/>
          <a:lstStyle/>
          <a:p>
            <a:r>
              <a:rPr lang="es-EC" dirty="0" smtClean="0"/>
              <a:t>RADIOTERAPIA</a:t>
            </a:r>
            <a:endParaRPr lang="es-EC"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EC" dirty="0" smtClean="0"/>
              <a:t>En pacientes con cáncer de próstata clínicamente localizado de alto riesgo (cT2c ó PSA &gt;20 </a:t>
            </a:r>
            <a:r>
              <a:rPr lang="es-EC" dirty="0" err="1" smtClean="0"/>
              <a:t>ng</a:t>
            </a:r>
            <a:r>
              <a:rPr lang="es-EC" dirty="0" smtClean="0"/>
              <a:t>/ml ó Gleason &gt;7) o con cáncer de próstata en estadio clínico localmente avanzado (cT3), la dosis de radioterapia externa debe ser al menos de 78 Gy. </a:t>
            </a:r>
          </a:p>
          <a:p>
            <a:r>
              <a:rPr lang="es-EC" dirty="0" smtClean="0"/>
              <a:t>En pacientes con cáncer de próstata localizado de bajo riesgo no se recomienda irradiación de pelvis. </a:t>
            </a:r>
          </a:p>
          <a:p>
            <a:r>
              <a:rPr lang="es-EC" dirty="0" smtClean="0"/>
              <a:t> En pacientes con cáncer de próstata y riesgo de invasión ganglionar =15% se recomienda irradiación de próstata + vesículas seminales. </a:t>
            </a:r>
          </a:p>
          <a:p>
            <a:pPr>
              <a:buNone/>
            </a:pPr>
            <a:endParaRPr lang="es-EC" dirty="0"/>
          </a:p>
        </p:txBody>
      </p:sp>
      <p:sp>
        <p:nvSpPr>
          <p:cNvPr id="2" name="1 Título"/>
          <p:cNvSpPr>
            <a:spLocks noGrp="1"/>
          </p:cNvSpPr>
          <p:nvPr>
            <p:ph type="title"/>
          </p:nvPr>
        </p:nvSpPr>
        <p:spPr/>
        <p:txBody>
          <a:bodyPr/>
          <a:lstStyle/>
          <a:p>
            <a:r>
              <a:rPr lang="es-EC" dirty="0" smtClean="0"/>
              <a:t>RADIOTERAPIA</a:t>
            </a:r>
            <a:endParaRPr lang="es-EC"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C" dirty="0" smtClean="0"/>
              <a:t>ANGEL MONCAYO VERA</a:t>
            </a:r>
          </a:p>
          <a:p>
            <a:r>
              <a:rPr lang="es-EC" dirty="0" smtClean="0"/>
              <a:t>JHON REYES</a:t>
            </a:r>
          </a:p>
          <a:p>
            <a:r>
              <a:rPr lang="es-EC" dirty="0" smtClean="0"/>
              <a:t>JOFFRE VELIZ </a:t>
            </a:r>
          </a:p>
          <a:p>
            <a:r>
              <a:rPr lang="es-EC" smtClean="0"/>
              <a:t>ROBIN ASTUDILLO</a:t>
            </a:r>
          </a:p>
          <a:p>
            <a:endParaRPr lang="es-EC"/>
          </a:p>
        </p:txBody>
      </p:sp>
      <p:sp>
        <p:nvSpPr>
          <p:cNvPr id="3" name="2 Título"/>
          <p:cNvSpPr>
            <a:spLocks noGrp="1"/>
          </p:cNvSpPr>
          <p:nvPr>
            <p:ph type="title"/>
          </p:nvPr>
        </p:nvSpPr>
        <p:spPr/>
        <p:txBody>
          <a:bodyPr>
            <a:normAutofit fontScale="90000"/>
          </a:bodyPr>
          <a:lstStyle/>
          <a:p>
            <a:pPr algn="ctr"/>
            <a:r>
              <a:rPr lang="es-EC" dirty="0" smtClean="0"/>
              <a:t>INTEGRANTES</a:t>
            </a:r>
            <a:br>
              <a:rPr lang="es-EC" dirty="0" smtClean="0"/>
            </a:br>
            <a:endParaRPr lang="es-EC"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457200" y="1484784"/>
            <a:ext cx="8229600" cy="2880320"/>
          </a:xfrm>
        </p:spPr>
        <p:txBody>
          <a:bodyPr>
            <a:normAutofit fontScale="85000" lnSpcReduction="20000"/>
          </a:bodyPr>
          <a:lstStyle/>
          <a:p>
            <a:r>
              <a:rPr lang="es-EC" dirty="0" smtClean="0"/>
              <a:t>La próstata, una glándula exclusivamente masculina, está ubicada delante del recto y debajo de la vejiga.    El tamaño de la próstata varía con la edad. En los hombres más jóvenes, la próstata es del tamaño de una nuez. Sin embargo, puede ser mucho más grande en hombres de más edad. La función de la próstata consiste en producir cierta cantidad del líquido que protege y nutre a los espermatozoides presentes en el semen. Esto causa que el semen sea más líquido. </a:t>
            </a:r>
            <a:endParaRPr lang="es-EC" dirty="0"/>
          </a:p>
        </p:txBody>
      </p:sp>
      <p:sp>
        <p:nvSpPr>
          <p:cNvPr id="2" name="1 Título"/>
          <p:cNvSpPr>
            <a:spLocks noGrp="1"/>
          </p:cNvSpPr>
          <p:nvPr>
            <p:ph type="title"/>
          </p:nvPr>
        </p:nvSpPr>
        <p:spPr>
          <a:xfrm>
            <a:off x="457200" y="188640"/>
            <a:ext cx="8229600" cy="1080120"/>
          </a:xfrm>
        </p:spPr>
        <p:txBody>
          <a:bodyPr>
            <a:normAutofit fontScale="90000"/>
          </a:bodyPr>
          <a:lstStyle/>
          <a:p>
            <a:r>
              <a:rPr lang="es-EC" dirty="0" smtClean="0"/>
              <a:t>GENERALIDADES DE LA</a:t>
            </a:r>
            <a:br>
              <a:rPr lang="es-EC" dirty="0" smtClean="0"/>
            </a:br>
            <a:r>
              <a:rPr lang="es-EC" dirty="0" smtClean="0"/>
              <a:t>PROSTATA</a:t>
            </a:r>
            <a:endParaRPr lang="es-EC" dirty="0"/>
          </a:p>
        </p:txBody>
      </p:sp>
      <p:pic>
        <p:nvPicPr>
          <p:cNvPr id="6" name="5 Imagen" descr="66050-1.gif"/>
          <p:cNvPicPr>
            <a:picLocks noChangeAspect="1"/>
          </p:cNvPicPr>
          <p:nvPr/>
        </p:nvPicPr>
        <p:blipFill>
          <a:blip r:embed="rId2" cstate="print"/>
          <a:stretch>
            <a:fillRect/>
          </a:stretch>
        </p:blipFill>
        <p:spPr>
          <a:xfrm>
            <a:off x="1331640" y="4391025"/>
            <a:ext cx="5905500" cy="246697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12776"/>
            <a:ext cx="8229600" cy="3888433"/>
          </a:xfrm>
        </p:spPr>
        <p:txBody>
          <a:bodyPr>
            <a:normAutofit lnSpcReduction="10000"/>
          </a:bodyPr>
          <a:lstStyle/>
          <a:p>
            <a:r>
              <a:rPr lang="es-EC" dirty="0" smtClean="0"/>
              <a:t>Aunque la prostata esta formada por muchos tipos de </a:t>
            </a:r>
            <a:r>
              <a:rPr lang="es-EC" dirty="0" err="1" smtClean="0"/>
              <a:t>celulas</a:t>
            </a:r>
            <a:r>
              <a:rPr lang="es-EC" dirty="0" smtClean="0"/>
              <a:t> ,mas del 99% de los canceres de prostata se desarrollan sobre </a:t>
            </a:r>
            <a:r>
              <a:rPr lang="es-EC" dirty="0" err="1" smtClean="0"/>
              <a:t>celulas</a:t>
            </a:r>
            <a:r>
              <a:rPr lang="es-EC" dirty="0" smtClean="0"/>
              <a:t> de una </a:t>
            </a:r>
            <a:r>
              <a:rPr lang="es-EC" dirty="0" err="1" smtClean="0"/>
              <a:t>glandula</a:t>
            </a:r>
            <a:r>
              <a:rPr lang="es-EC" dirty="0" smtClean="0"/>
              <a:t> .</a:t>
            </a:r>
          </a:p>
          <a:p>
            <a:r>
              <a:rPr lang="es-EC" dirty="0" smtClean="0"/>
              <a:t>El termino medico del </a:t>
            </a:r>
            <a:r>
              <a:rPr lang="es-EC" dirty="0" err="1" smtClean="0"/>
              <a:t>cancer</a:t>
            </a:r>
            <a:r>
              <a:rPr lang="es-EC" dirty="0" smtClean="0"/>
              <a:t> se denomina </a:t>
            </a:r>
            <a:r>
              <a:rPr lang="es-EC" u="sng" dirty="0" smtClean="0"/>
              <a:t>ADENOCARCINOMA</a:t>
            </a:r>
            <a:r>
              <a:rPr lang="es-EC" dirty="0" smtClean="0"/>
              <a:t> debido a que los otros tipos de </a:t>
            </a:r>
            <a:r>
              <a:rPr lang="es-EC" dirty="0" err="1" smtClean="0"/>
              <a:t>cancer</a:t>
            </a:r>
            <a:r>
              <a:rPr lang="es-EC" dirty="0" smtClean="0"/>
              <a:t>  de prostata son muy raros entre ellos  sarcomas ,carcinomas de </a:t>
            </a:r>
            <a:r>
              <a:rPr lang="es-EC" dirty="0" err="1" smtClean="0"/>
              <a:t>celulas</a:t>
            </a:r>
            <a:r>
              <a:rPr lang="es-EC" dirty="0" smtClean="0"/>
              <a:t> transicionales ,de </a:t>
            </a:r>
            <a:r>
              <a:rPr lang="es-EC" dirty="0" err="1" smtClean="0"/>
              <a:t>celulas</a:t>
            </a:r>
            <a:r>
              <a:rPr lang="es-EC" dirty="0" smtClean="0"/>
              <a:t> pequeñas ,escamosas .</a:t>
            </a:r>
          </a:p>
          <a:p>
            <a:endParaRPr lang="es-EC" u="sng" dirty="0"/>
          </a:p>
        </p:txBody>
      </p:sp>
      <p:sp>
        <p:nvSpPr>
          <p:cNvPr id="2" name="1 Título"/>
          <p:cNvSpPr>
            <a:spLocks noGrp="1"/>
          </p:cNvSpPr>
          <p:nvPr>
            <p:ph type="title"/>
          </p:nvPr>
        </p:nvSpPr>
        <p:spPr>
          <a:xfrm>
            <a:off x="457200" y="274638"/>
            <a:ext cx="8229600" cy="1066130"/>
          </a:xfrm>
        </p:spPr>
        <p:txBody>
          <a:bodyPr>
            <a:normAutofit fontScale="90000"/>
          </a:bodyPr>
          <a:lstStyle/>
          <a:p>
            <a:r>
              <a:rPr lang="es-EC" dirty="0" smtClean="0"/>
              <a:t/>
            </a:r>
            <a:br>
              <a:rPr lang="es-EC" dirty="0" smtClean="0"/>
            </a:br>
            <a:r>
              <a:rPr lang="es-EC" dirty="0" smtClean="0"/>
              <a:t>HISTOLOGIA</a:t>
            </a:r>
            <a:br>
              <a:rPr lang="es-EC" dirty="0" smtClean="0"/>
            </a:br>
            <a:r>
              <a:rPr lang="es-EC" dirty="0" smtClean="0"/>
              <a:t>PROSTATICA</a:t>
            </a:r>
            <a:br>
              <a:rPr lang="es-EC" dirty="0" smtClean="0"/>
            </a:br>
            <a:endParaRPr lang="es-EC" dirty="0"/>
          </a:p>
        </p:txBody>
      </p:sp>
      <p:pic>
        <p:nvPicPr>
          <p:cNvPr id="4" name="3 Imagen" descr="imagen160902.jpg"/>
          <p:cNvPicPr>
            <a:picLocks noChangeAspect="1"/>
          </p:cNvPicPr>
          <p:nvPr/>
        </p:nvPicPr>
        <p:blipFill>
          <a:blip r:embed="rId2" cstate="print"/>
          <a:stretch>
            <a:fillRect/>
          </a:stretch>
        </p:blipFill>
        <p:spPr>
          <a:xfrm>
            <a:off x="3635896" y="5229201"/>
            <a:ext cx="2088232" cy="16288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4565103"/>
          </a:xfrm>
        </p:spPr>
        <p:txBody>
          <a:bodyPr/>
          <a:lstStyle/>
          <a:p>
            <a:pPr>
              <a:buNone/>
            </a:pPr>
            <a:r>
              <a:rPr lang="es-EC" dirty="0" smtClean="0"/>
              <a:t>Uno de los factores de riesgo mas conocida es la </a:t>
            </a:r>
            <a:r>
              <a:rPr lang="es-EC" u="sng" dirty="0" smtClean="0"/>
              <a:t>edad </a:t>
            </a:r>
            <a:r>
              <a:rPr lang="es-EC" dirty="0" smtClean="0"/>
              <a:t>ya que a los 50 años se tiene mas probabilidad de desarrollar el ca de próstata además de la </a:t>
            </a:r>
            <a:r>
              <a:rPr lang="es-EC" u="sng" dirty="0" smtClean="0"/>
              <a:t>herencia</a:t>
            </a:r>
            <a:r>
              <a:rPr lang="es-EC" dirty="0" smtClean="0"/>
              <a:t> ya que juega un papel importante si se tiene un padre o hermano  con ca de prostata , dobla el riesgo de padecer esta enfermedad y entre otras como la </a:t>
            </a:r>
            <a:r>
              <a:rPr lang="es-EC" u="sng" dirty="0" smtClean="0"/>
              <a:t>raza</a:t>
            </a:r>
            <a:r>
              <a:rPr lang="es-EC" dirty="0" smtClean="0"/>
              <a:t>, la </a:t>
            </a:r>
            <a:r>
              <a:rPr lang="es-EC" u="sng" dirty="0" smtClean="0"/>
              <a:t>nacionalidad</a:t>
            </a:r>
            <a:r>
              <a:rPr lang="es-EC" dirty="0" smtClean="0"/>
              <a:t> ,la </a:t>
            </a:r>
            <a:r>
              <a:rPr lang="es-EC" u="sng" dirty="0" smtClean="0"/>
              <a:t>dieta</a:t>
            </a:r>
            <a:r>
              <a:rPr lang="es-EC" dirty="0" smtClean="0"/>
              <a:t>,</a:t>
            </a:r>
            <a:r>
              <a:rPr lang="es-EC" u="sng" dirty="0" smtClean="0"/>
              <a:t>obesidad</a:t>
            </a:r>
            <a:r>
              <a:rPr lang="es-EC" dirty="0" smtClean="0"/>
              <a:t>,</a:t>
            </a:r>
            <a:r>
              <a:rPr lang="es-EC" u="sng" dirty="0" smtClean="0"/>
              <a:t>tabaco</a:t>
            </a:r>
            <a:r>
              <a:rPr lang="es-EC" dirty="0" smtClean="0"/>
              <a:t>.</a:t>
            </a:r>
          </a:p>
          <a:p>
            <a:pPr>
              <a:buNone/>
            </a:pPr>
            <a:endParaRPr lang="es-EC" dirty="0" smtClean="0"/>
          </a:p>
          <a:p>
            <a:pPr>
              <a:buNone/>
            </a:pPr>
            <a:endParaRPr lang="es-EC" dirty="0"/>
          </a:p>
        </p:txBody>
      </p:sp>
      <p:sp>
        <p:nvSpPr>
          <p:cNvPr id="2" name="1 Título"/>
          <p:cNvSpPr>
            <a:spLocks noGrp="1"/>
          </p:cNvSpPr>
          <p:nvPr>
            <p:ph type="title"/>
          </p:nvPr>
        </p:nvSpPr>
        <p:spPr/>
        <p:txBody>
          <a:bodyPr>
            <a:normAutofit/>
          </a:bodyPr>
          <a:lstStyle/>
          <a:p>
            <a:r>
              <a:rPr lang="es-EC" dirty="0" smtClean="0"/>
              <a:t>FACTORES DE RIESGO</a:t>
            </a:r>
            <a:endParaRPr lang="es-EC"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457200" y="1600200"/>
            <a:ext cx="8291264" cy="4925144"/>
          </a:xfrm>
        </p:spPr>
        <p:txBody>
          <a:bodyPr>
            <a:normAutofit/>
          </a:bodyPr>
          <a:lstStyle/>
          <a:p>
            <a:r>
              <a:rPr lang="es-EC" b="1" dirty="0"/>
              <a:t>Estadio A</a:t>
            </a:r>
            <a:r>
              <a:rPr lang="es-EC" dirty="0"/>
              <a:t/>
            </a:r>
            <a:br>
              <a:rPr lang="es-EC" dirty="0"/>
            </a:br>
            <a:r>
              <a:rPr lang="es-EC" dirty="0"/>
              <a:t>El cáncer está localizado dentro de la próstata y se encuentra casualmente cuando se extirpa esta para corregir una obstrucción. Es generalmente curable</a:t>
            </a:r>
          </a:p>
          <a:p>
            <a:r>
              <a:rPr lang="es-EC" b="1" dirty="0"/>
              <a:t>Estadio B</a:t>
            </a:r>
            <a:r>
              <a:rPr lang="es-EC" dirty="0"/>
              <a:t/>
            </a:r>
            <a:br>
              <a:rPr lang="es-EC" dirty="0"/>
            </a:br>
            <a:r>
              <a:rPr lang="es-EC" dirty="0"/>
              <a:t>El cáncer, aún localizado exclusivamente dentro de la próstata, tiene el tamaño suficiente para sospecharse por los </a:t>
            </a:r>
            <a:r>
              <a:rPr lang="es-EC" dirty="0">
                <a:hlinkClick r:id="rId2"/>
              </a:rPr>
              <a:t>medios diagnósticos iniciales</a:t>
            </a:r>
            <a:r>
              <a:rPr lang="es-EC" dirty="0"/>
              <a:t>. Es generalmente curable</a:t>
            </a:r>
          </a:p>
          <a:p>
            <a:endParaRPr lang="es-EC" dirty="0"/>
          </a:p>
        </p:txBody>
      </p:sp>
      <p:sp>
        <p:nvSpPr>
          <p:cNvPr id="2" name="1 Título"/>
          <p:cNvSpPr>
            <a:spLocks noGrp="1"/>
          </p:cNvSpPr>
          <p:nvPr>
            <p:ph type="title"/>
          </p:nvPr>
        </p:nvSpPr>
        <p:spPr/>
        <p:txBody>
          <a:bodyPr/>
          <a:lstStyle/>
          <a:p>
            <a:r>
              <a:rPr lang="es-EC" dirty="0" smtClean="0"/>
              <a:t>ESTADIOS</a:t>
            </a:r>
            <a:endParaRPr lang="es-EC"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EC" b="1" dirty="0"/>
              <a:t>Estadio C</a:t>
            </a:r>
            <a:r>
              <a:rPr lang="es-EC" dirty="0"/>
              <a:t/>
            </a:r>
            <a:br>
              <a:rPr lang="es-EC" dirty="0"/>
            </a:br>
            <a:r>
              <a:rPr lang="es-EC" dirty="0"/>
              <a:t>El cáncer atraviesa la cápsula de la próstata y compromete tejidos vecinos pero aún no ha producido metástasis. Algunos son curables. Además de los </a:t>
            </a:r>
            <a:r>
              <a:rPr lang="es-EC" dirty="0">
                <a:hlinkClick r:id="rId2"/>
              </a:rPr>
              <a:t>medios diagnósticos iniciales</a:t>
            </a:r>
            <a:r>
              <a:rPr lang="es-EC" dirty="0"/>
              <a:t> es indispensable hacer una </a:t>
            </a:r>
            <a:r>
              <a:rPr lang="es-EC" dirty="0" smtClean="0"/>
              <a:t>gammagrafía </a:t>
            </a:r>
            <a:r>
              <a:rPr lang="es-EC" dirty="0"/>
              <a:t>ósea para diferenciarlo del estadio D.</a:t>
            </a:r>
          </a:p>
          <a:p>
            <a:r>
              <a:rPr lang="es-EC" b="1" dirty="0"/>
              <a:t>Estadio D</a:t>
            </a:r>
            <a:r>
              <a:rPr lang="es-EC" dirty="0"/>
              <a:t/>
            </a:r>
            <a:br>
              <a:rPr lang="es-EC" dirty="0"/>
            </a:br>
            <a:r>
              <a:rPr lang="es-EC" dirty="0"/>
              <a:t>El cáncer ha producido metástasis especialmente a hueso (detectados en la </a:t>
            </a:r>
            <a:r>
              <a:rPr lang="es-EC" dirty="0" smtClean="0"/>
              <a:t>gammagrafía) </a:t>
            </a:r>
            <a:r>
              <a:rPr lang="es-EC" dirty="0"/>
              <a:t>y a ganglios linfáticos. No es curable actualmente pero hay tratamientos paliativos</a:t>
            </a:r>
          </a:p>
          <a:p>
            <a:endParaRPr lang="es-EC" dirty="0"/>
          </a:p>
        </p:txBody>
      </p:sp>
      <p:sp>
        <p:nvSpPr>
          <p:cNvPr id="2" name="1 Título"/>
          <p:cNvSpPr>
            <a:spLocks noGrp="1"/>
          </p:cNvSpPr>
          <p:nvPr>
            <p:ph type="title"/>
          </p:nvPr>
        </p:nvSpPr>
        <p:spPr/>
        <p:txBody>
          <a:bodyPr/>
          <a:lstStyle/>
          <a:p>
            <a:r>
              <a:rPr lang="es-EC" dirty="0" smtClean="0"/>
              <a:t>ESTADIOS</a:t>
            </a:r>
            <a:endParaRPr lang="es-EC"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C" dirty="0" smtClean="0"/>
              <a:t>ESTADIOS</a:t>
            </a:r>
            <a:endParaRPr lang="es-EC" dirty="0"/>
          </a:p>
        </p:txBody>
      </p:sp>
      <p:sp>
        <p:nvSpPr>
          <p:cNvPr id="5" name="4 Marcador de texto"/>
          <p:cNvSpPr>
            <a:spLocks noGrp="1"/>
          </p:cNvSpPr>
          <p:nvPr>
            <p:ph type="body" idx="1"/>
          </p:nvPr>
        </p:nvSpPr>
        <p:spPr/>
        <p:txBody>
          <a:bodyPr/>
          <a:lstStyle/>
          <a:p>
            <a:r>
              <a:rPr lang="es-EC" dirty="0" smtClean="0"/>
              <a:t>ESTADIO A</a:t>
            </a:r>
            <a:endParaRPr lang="es-EC" dirty="0"/>
          </a:p>
        </p:txBody>
      </p:sp>
      <p:sp>
        <p:nvSpPr>
          <p:cNvPr id="7" name="6 Marcador de texto"/>
          <p:cNvSpPr>
            <a:spLocks noGrp="1"/>
          </p:cNvSpPr>
          <p:nvPr>
            <p:ph type="body" sz="half" idx="3"/>
          </p:nvPr>
        </p:nvSpPr>
        <p:spPr/>
        <p:txBody>
          <a:bodyPr/>
          <a:lstStyle/>
          <a:p>
            <a:r>
              <a:rPr lang="es-EC" dirty="0" smtClean="0"/>
              <a:t>ESTADIO B</a:t>
            </a:r>
            <a:endParaRPr lang="es-EC" dirty="0"/>
          </a:p>
        </p:txBody>
      </p:sp>
      <p:pic>
        <p:nvPicPr>
          <p:cNvPr id="9" name="8 Marcador de contenido"/>
          <p:cNvPicPr>
            <a:picLocks noGrp="1"/>
          </p:cNvPicPr>
          <p:nvPr>
            <p:ph sz="quarter" idx="2"/>
          </p:nvPr>
        </p:nvPicPr>
        <p:blipFill>
          <a:blip r:embed="rId2" cstate="print"/>
          <a:srcRect/>
          <a:stretch>
            <a:fillRect/>
          </a:stretch>
        </p:blipFill>
        <p:spPr bwMode="auto">
          <a:xfrm>
            <a:off x="827584" y="2636912"/>
            <a:ext cx="2808312" cy="2736304"/>
          </a:xfrm>
          <a:prstGeom prst="rect">
            <a:avLst/>
          </a:prstGeom>
          <a:noFill/>
          <a:ln w="9525">
            <a:noFill/>
            <a:miter lim="800000"/>
            <a:headEnd/>
            <a:tailEnd/>
          </a:ln>
        </p:spPr>
      </p:pic>
      <p:pic>
        <p:nvPicPr>
          <p:cNvPr id="10" name="9 Marcador de contenido"/>
          <p:cNvPicPr>
            <a:picLocks noGrp="1"/>
          </p:cNvPicPr>
          <p:nvPr>
            <p:ph sz="quarter" idx="4"/>
          </p:nvPr>
        </p:nvPicPr>
        <p:blipFill>
          <a:blip r:embed="rId3" cstate="print"/>
          <a:srcRect/>
          <a:stretch>
            <a:fillRect/>
          </a:stretch>
        </p:blipFill>
        <p:spPr bwMode="auto">
          <a:xfrm>
            <a:off x="5292080" y="2780928"/>
            <a:ext cx="2460129" cy="240302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C" dirty="0" smtClean="0"/>
              <a:t>ESTADIOS</a:t>
            </a:r>
            <a:endParaRPr lang="es-EC" dirty="0"/>
          </a:p>
        </p:txBody>
      </p:sp>
      <p:sp>
        <p:nvSpPr>
          <p:cNvPr id="8" name="7 Marcador de texto"/>
          <p:cNvSpPr>
            <a:spLocks noGrp="1"/>
          </p:cNvSpPr>
          <p:nvPr>
            <p:ph type="body" idx="1"/>
          </p:nvPr>
        </p:nvSpPr>
        <p:spPr/>
        <p:txBody>
          <a:bodyPr/>
          <a:lstStyle/>
          <a:p>
            <a:r>
              <a:rPr lang="es-EC" dirty="0" smtClean="0"/>
              <a:t>ESTADIO C</a:t>
            </a:r>
            <a:endParaRPr lang="es-EC" dirty="0"/>
          </a:p>
        </p:txBody>
      </p:sp>
      <p:sp>
        <p:nvSpPr>
          <p:cNvPr id="10" name="9 Marcador de texto"/>
          <p:cNvSpPr>
            <a:spLocks noGrp="1"/>
          </p:cNvSpPr>
          <p:nvPr>
            <p:ph type="body" sz="half" idx="3"/>
          </p:nvPr>
        </p:nvSpPr>
        <p:spPr/>
        <p:txBody>
          <a:bodyPr/>
          <a:lstStyle/>
          <a:p>
            <a:r>
              <a:rPr lang="es-EC" dirty="0" smtClean="0"/>
              <a:t>ESTADIO D</a:t>
            </a:r>
            <a:endParaRPr lang="es-EC" dirty="0"/>
          </a:p>
        </p:txBody>
      </p:sp>
      <p:pic>
        <p:nvPicPr>
          <p:cNvPr id="12" name="11 Marcador de contenido"/>
          <p:cNvPicPr>
            <a:picLocks noGrp="1"/>
          </p:cNvPicPr>
          <p:nvPr>
            <p:ph sz="quarter" idx="2"/>
          </p:nvPr>
        </p:nvPicPr>
        <p:blipFill>
          <a:blip r:embed="rId2" cstate="print"/>
          <a:srcRect/>
          <a:stretch>
            <a:fillRect/>
          </a:stretch>
        </p:blipFill>
        <p:spPr bwMode="auto">
          <a:xfrm>
            <a:off x="827584" y="2564904"/>
            <a:ext cx="2520280" cy="2652886"/>
          </a:xfrm>
          <a:prstGeom prst="rect">
            <a:avLst/>
          </a:prstGeom>
          <a:noFill/>
          <a:ln w="9525">
            <a:noFill/>
            <a:miter lim="800000"/>
            <a:headEnd/>
            <a:tailEnd/>
          </a:ln>
        </p:spPr>
      </p:pic>
      <p:pic>
        <p:nvPicPr>
          <p:cNvPr id="13" name="12 Marcador de contenido"/>
          <p:cNvPicPr>
            <a:picLocks noGrp="1"/>
          </p:cNvPicPr>
          <p:nvPr>
            <p:ph sz="quarter" idx="4"/>
          </p:nvPr>
        </p:nvPicPr>
        <p:blipFill>
          <a:blip r:embed="rId3" cstate="print"/>
          <a:srcRect/>
          <a:stretch>
            <a:fillRect/>
          </a:stretch>
        </p:blipFill>
        <p:spPr bwMode="auto">
          <a:xfrm>
            <a:off x="4716016" y="2204864"/>
            <a:ext cx="3312368" cy="28415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p:txBody>
          <a:bodyPr/>
          <a:lstStyle/>
          <a:p>
            <a:r>
              <a:rPr lang="es-EC" dirty="0"/>
              <a:t>Los síntomas del cáncer de próstata pueden incluir:</a:t>
            </a:r>
          </a:p>
          <a:p>
            <a:pPr lvl="0"/>
            <a:r>
              <a:rPr lang="es-EC" dirty="0"/>
              <a:t>Problemas para orinar, como dolor, dificultad para iniciar o detener el flujo de orina o goteo </a:t>
            </a:r>
          </a:p>
          <a:p>
            <a:pPr lvl="0"/>
            <a:r>
              <a:rPr lang="es-EC" dirty="0"/>
              <a:t>Dolor en la parte baja de la espalda</a:t>
            </a:r>
          </a:p>
          <a:p>
            <a:pPr lvl="0"/>
            <a:r>
              <a:rPr lang="es-EC" dirty="0"/>
              <a:t>Dolor al eyacular </a:t>
            </a:r>
          </a:p>
          <a:p>
            <a:endParaRPr lang="es-EC" dirty="0"/>
          </a:p>
        </p:txBody>
      </p:sp>
      <p:sp>
        <p:nvSpPr>
          <p:cNvPr id="7" name="6 Título"/>
          <p:cNvSpPr>
            <a:spLocks noGrp="1"/>
          </p:cNvSpPr>
          <p:nvPr>
            <p:ph type="title"/>
          </p:nvPr>
        </p:nvSpPr>
        <p:spPr/>
        <p:txBody>
          <a:bodyPr/>
          <a:lstStyle/>
          <a:p>
            <a:r>
              <a:rPr lang="es-EC" dirty="0" smtClean="0"/>
              <a:t>SINTOMATOLOGIA</a:t>
            </a:r>
            <a:endParaRPr lang="es-EC"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579</TotalTime>
  <Words>923</Words>
  <Application>Microsoft Office PowerPoint</Application>
  <PresentationFormat>Presentación en pantalla (4:3)</PresentationFormat>
  <Paragraphs>53</Paragraphs>
  <Slides>16</Slides>
  <Notes>1</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Concurrencia</vt:lpstr>
      <vt:lpstr>Ca de próstata</vt:lpstr>
      <vt:lpstr>GENERALIDADES DE LA PROSTATA</vt:lpstr>
      <vt:lpstr> HISTOLOGIA PROSTATICA </vt:lpstr>
      <vt:lpstr>FACTORES DE RIESGO</vt:lpstr>
      <vt:lpstr>ESTADIOS</vt:lpstr>
      <vt:lpstr>ESTADIOS</vt:lpstr>
      <vt:lpstr>ESTADIOS</vt:lpstr>
      <vt:lpstr>ESTADIOS</vt:lpstr>
      <vt:lpstr>SINTOMATOLOGIA</vt:lpstr>
      <vt:lpstr>DIAGNOSTICO</vt:lpstr>
      <vt:lpstr>DIAGNOSTICO </vt:lpstr>
      <vt:lpstr> TRATAMIENTO DEL CANCER DE PROSTATA </vt:lpstr>
      <vt:lpstr>TRATAMIENTO DEL CANCER DE PROSTATA</vt:lpstr>
      <vt:lpstr>RADIOTERAPIA</vt:lpstr>
      <vt:lpstr>RADIOTERAPIA</vt:lpstr>
      <vt:lpstr>INTEGRANTES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 de prostata</dc:title>
  <dc:creator>Angel</dc:creator>
  <cp:lastModifiedBy>Angel</cp:lastModifiedBy>
  <cp:revision>59</cp:revision>
  <dcterms:created xsi:type="dcterms:W3CDTF">2011-01-22T20:55:08Z</dcterms:created>
  <dcterms:modified xsi:type="dcterms:W3CDTF">2011-01-25T04:23:58Z</dcterms:modified>
</cp:coreProperties>
</file>