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BC69D0-3BB9-40EE-B57D-1DA84F1E656C}" type="datetimeFigureOut">
              <a:rPr lang="es-EC" smtClean="0"/>
              <a:pPr/>
              <a:t>04/01/2011</a:t>
            </a:fld>
            <a:endParaRPr lang="es-EC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C0603D-E0E2-4865-8803-259E34B07FB6}" type="slidenum">
              <a:rPr lang="es-EC" smtClean="0"/>
              <a:pPr/>
              <a:t>‹Nº›</a:t>
            </a:fld>
            <a:endParaRPr lang="es-EC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Marcador de contenido" descr="anatomia del SN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3879652" cy="4433888"/>
          </a:xfrm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es-EC" dirty="0" smtClean="0"/>
              <a:t>OLIGODENDROGLIOMAS</a:t>
            </a:r>
            <a:endParaRPr lang="es-EC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827584" y="5949280"/>
            <a:ext cx="3888432" cy="504056"/>
          </a:xfrm>
        </p:spPr>
        <p:txBody>
          <a:bodyPr/>
          <a:lstStyle/>
          <a:p>
            <a:pPr algn="ctr"/>
            <a:r>
              <a:rPr lang="es-EC" dirty="0" smtClean="0">
                <a:solidFill>
                  <a:schemeClr val="bg1"/>
                </a:solidFill>
              </a:rPr>
              <a:t>S.N.C</a:t>
            </a:r>
            <a:endParaRPr lang="es-EC" dirty="0">
              <a:solidFill>
                <a:schemeClr val="bg1"/>
              </a:solidFill>
            </a:endParaRPr>
          </a:p>
        </p:txBody>
      </p:sp>
      <p:pic>
        <p:nvPicPr>
          <p:cNvPr id="10" name="9 Imagen" descr="olig 8 t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988840"/>
            <a:ext cx="3528392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oligo en angi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4248472" cy="4608512"/>
          </a:xfrm>
        </p:spPr>
      </p:pic>
      <p:pic>
        <p:nvPicPr>
          <p:cNvPr id="6" name="5 Marcador de contenido" descr="oligodendrogliomas 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340768"/>
            <a:ext cx="4392488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oligodendrogliomas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988" y="1556791"/>
            <a:ext cx="3875980" cy="4320481"/>
          </a:xfrm>
        </p:spPr>
      </p:pic>
      <p:pic>
        <p:nvPicPr>
          <p:cNvPr id="6" name="5 Marcador de contenido" descr="oligodendrogliomas 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556793"/>
            <a:ext cx="4320480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936104"/>
          </a:xfrm>
        </p:spPr>
        <p:txBody>
          <a:bodyPr/>
          <a:lstStyle/>
          <a:p>
            <a:pPr algn="ctr"/>
            <a:r>
              <a:rPr lang="es-EC" dirty="0" smtClean="0"/>
              <a:t>PATOLOGIA</a:t>
            </a:r>
            <a:endParaRPr lang="es-EC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C" dirty="0" smtClean="0"/>
              <a:t>SON  NEOPLASIAS PRIMARIAS DEL SNC.</a:t>
            </a:r>
          </a:p>
          <a:p>
            <a:r>
              <a:rPr lang="es-EC" dirty="0" smtClean="0"/>
              <a:t>MUY AGRESIVOS.</a:t>
            </a:r>
          </a:p>
          <a:p>
            <a:r>
              <a:rPr lang="es-EC" dirty="0" smtClean="0"/>
              <a:t>TIPICAMENTE CORTICALES Y SUBCORTICALES.</a:t>
            </a:r>
          </a:p>
          <a:p>
            <a:r>
              <a:rPr lang="es-EC" dirty="0" smtClean="0"/>
              <a:t>PRESENTAN </a:t>
            </a:r>
            <a:r>
              <a:rPr lang="es-EC" dirty="0" smtClean="0"/>
              <a:t>CALCIFICACIONES</a:t>
            </a:r>
            <a:r>
              <a:rPr lang="es-EC" dirty="0" smtClean="0"/>
              <a:t>.</a:t>
            </a:r>
          </a:p>
          <a:p>
            <a:r>
              <a:rPr lang="es-EC" dirty="0" smtClean="0"/>
              <a:t>PRESENTAN  METASTASIS  INTRAORGANICA</a:t>
            </a:r>
          </a:p>
          <a:p>
            <a:r>
              <a:rPr lang="es-EC" dirty="0" smtClean="0"/>
              <a:t>LA CELULA PREDOMINENTE ES EL OLIGODENDROCITO</a:t>
            </a:r>
            <a:endParaRPr lang="es-EC" dirty="0"/>
          </a:p>
        </p:txBody>
      </p:sp>
      <p:pic>
        <p:nvPicPr>
          <p:cNvPr id="11" name="10 Marcador de contenido" descr="0600_cancer_cell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88840"/>
            <a:ext cx="4038600" cy="3764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/>
          <a:lstStyle/>
          <a:p>
            <a:pPr algn="ctr"/>
            <a:r>
              <a:rPr lang="es-EC" dirty="0" smtClean="0"/>
              <a:t>EPIDEMIOLOGIA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101203"/>
          </a:xfrm>
        </p:spPr>
        <p:txBody>
          <a:bodyPr>
            <a:normAutofit fontScale="92500" lnSpcReduction="20000"/>
          </a:bodyPr>
          <a:lstStyle/>
          <a:p>
            <a:r>
              <a:rPr lang="es-EC" dirty="0" smtClean="0"/>
              <a:t>REPRESENTAN ENTRE EL 4 al 18.8 % DE LOS TUMORES NEUROEPITELEALES INTRACRANEALES.</a:t>
            </a:r>
          </a:p>
          <a:p>
            <a:r>
              <a:rPr lang="es-EC" dirty="0" smtClean="0"/>
              <a:t> SU MAYOR INCIDENCIA ESTA ENTRE LOS 35  a 55 AÑOS DE EDAD EN LA POBLACION MASCULINA.</a:t>
            </a:r>
          </a:p>
          <a:p>
            <a:r>
              <a:rPr lang="es-EC" dirty="0" smtClean="0"/>
              <a:t>SU TOPOGRAFIA MAS FRECUENTE A NIVEL SUPRATENTORIAL.</a:t>
            </a:r>
            <a:endParaRPr lang="es-EC" dirty="0"/>
          </a:p>
        </p:txBody>
      </p:sp>
      <p:pic>
        <p:nvPicPr>
          <p:cNvPr id="5" name="4 Marcador de contenido" descr="oligo en TC grado 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2060848"/>
            <a:ext cx="3456384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SINTOMATOLOGIA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101203"/>
          </a:xfrm>
        </p:spPr>
        <p:txBody>
          <a:bodyPr>
            <a:normAutofit fontScale="77500" lnSpcReduction="20000"/>
          </a:bodyPr>
          <a:lstStyle/>
          <a:p>
            <a:r>
              <a:rPr lang="es-EC" dirty="0" smtClean="0"/>
              <a:t>UNA CONVULSION ES EL SIGNO INICIAL EN EL 50% DE LOS PACIENTES.</a:t>
            </a:r>
          </a:p>
          <a:p>
            <a:r>
              <a:rPr lang="es-EC" dirty="0" smtClean="0"/>
              <a:t>CEFALEAS, VOMITOS</a:t>
            </a:r>
          </a:p>
          <a:p>
            <a:r>
              <a:rPr lang="es-EC" dirty="0" smtClean="0"/>
              <a:t>HIPERTENSION ENDOCRANEAL</a:t>
            </a:r>
          </a:p>
          <a:p>
            <a:r>
              <a:rPr lang="es-EC" dirty="0" smtClean="0"/>
              <a:t>TRASTORNOS VISUALES</a:t>
            </a:r>
          </a:p>
          <a:p>
            <a:r>
              <a:rPr lang="es-EC" dirty="0" smtClean="0"/>
              <a:t>TRASTORNOS DE COMPORTAMIENTO</a:t>
            </a:r>
          </a:p>
          <a:p>
            <a:r>
              <a:rPr lang="es-EC" dirty="0" smtClean="0"/>
              <a:t>TRASTORNOS DEL SISTEMA LOCOMOTOR</a:t>
            </a:r>
          </a:p>
          <a:p>
            <a:r>
              <a:rPr lang="es-EC" dirty="0" smtClean="0"/>
              <a:t>FALTA DE DISCERNIMIENTO</a:t>
            </a:r>
          </a:p>
          <a:p>
            <a:r>
              <a:rPr lang="es-EC" dirty="0" smtClean="0"/>
              <a:t>ALTERACION DE LA MEMORIA</a:t>
            </a:r>
          </a:p>
          <a:p>
            <a:endParaRPr lang="es-EC" dirty="0" smtClean="0"/>
          </a:p>
          <a:p>
            <a:endParaRPr lang="es-EC" dirty="0"/>
          </a:p>
        </p:txBody>
      </p:sp>
      <p:pic>
        <p:nvPicPr>
          <p:cNvPr id="5" name="4 Marcador de contenido" descr="oligo wn rmn y ta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988840"/>
            <a:ext cx="4608512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METODOS DE DIAGNOSTICO</a:t>
            </a:r>
            <a:endParaRPr lang="es-EC" dirty="0"/>
          </a:p>
        </p:txBody>
      </p:sp>
      <p:pic>
        <p:nvPicPr>
          <p:cNvPr id="5" name="4 Marcador de contenido" descr="oligo en rx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36912"/>
            <a:ext cx="3106688" cy="3818020"/>
          </a:xfrm>
        </p:spPr>
      </p:pic>
      <p:pic>
        <p:nvPicPr>
          <p:cNvPr id="6" name="5 Marcador de contenido" descr="oligodendrogliomas 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635896" y="2636912"/>
            <a:ext cx="5328592" cy="3816423"/>
          </a:xfrm>
        </p:spPr>
      </p:pic>
      <p:sp>
        <p:nvSpPr>
          <p:cNvPr id="7" name="6 CuadroTexto"/>
          <p:cNvSpPr txBox="1"/>
          <p:nvPr/>
        </p:nvSpPr>
        <p:spPr>
          <a:xfrm>
            <a:off x="1475656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RX</a:t>
            </a:r>
            <a:endParaRPr lang="es-EC" dirty="0"/>
          </a:p>
        </p:txBody>
      </p:sp>
      <p:sp>
        <p:nvSpPr>
          <p:cNvPr id="8" name="7 CuadroTexto"/>
          <p:cNvSpPr txBox="1"/>
          <p:nvPr/>
        </p:nvSpPr>
        <p:spPr>
          <a:xfrm>
            <a:off x="4572000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 </a:t>
            </a:r>
            <a:r>
              <a:rPr lang="es-EC" dirty="0" smtClean="0"/>
              <a:t>TC</a:t>
            </a:r>
            <a:endParaRPr lang="es-EC" dirty="0"/>
          </a:p>
        </p:txBody>
      </p:sp>
      <p:sp>
        <p:nvSpPr>
          <p:cNvPr id="10" name="9 CuadroTexto"/>
          <p:cNvSpPr txBox="1"/>
          <p:nvPr/>
        </p:nvSpPr>
        <p:spPr>
          <a:xfrm>
            <a:off x="7236296" y="23488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RMN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dirty="0" smtClean="0"/>
              <a:t>TRATAMIENTO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317227"/>
          </a:xfrm>
        </p:spPr>
        <p:txBody>
          <a:bodyPr>
            <a:normAutofit fontScale="85000" lnSpcReduction="20000"/>
          </a:bodyPr>
          <a:lstStyle/>
          <a:p>
            <a:r>
              <a:rPr lang="es-EC" dirty="0" smtClean="0"/>
              <a:t>COMO CRITERIO GENERAL CONOCER DIAGNOSTICO HISTOPATOLOGICO.</a:t>
            </a:r>
          </a:p>
          <a:p>
            <a:r>
              <a:rPr lang="es-EC" dirty="0" smtClean="0"/>
              <a:t>EL TRATAMIENTO ENTONCES SERA EN BASE A</a:t>
            </a:r>
          </a:p>
          <a:p>
            <a:r>
              <a:rPr lang="es-EC" dirty="0" smtClean="0"/>
              <a:t>LA EDAD DEL PACIENTE</a:t>
            </a:r>
          </a:p>
          <a:p>
            <a:r>
              <a:rPr lang="es-EC" dirty="0" smtClean="0"/>
              <a:t>LOCALIZACION DEL TUMOR</a:t>
            </a:r>
          </a:p>
          <a:p>
            <a:r>
              <a:rPr lang="es-EC" dirty="0" smtClean="0"/>
              <a:t>TAMAÑO DEL TUMOR</a:t>
            </a:r>
          </a:p>
          <a:p>
            <a:r>
              <a:rPr lang="es-EC" dirty="0" smtClean="0"/>
              <a:t>CLINICA</a:t>
            </a:r>
          </a:p>
          <a:p>
            <a:r>
              <a:rPr lang="es-EC" dirty="0" smtClean="0"/>
              <a:t>ESTADO GENERAL DEL PCTE.</a:t>
            </a:r>
          </a:p>
          <a:p>
            <a:endParaRPr lang="es-EC" dirty="0"/>
          </a:p>
        </p:txBody>
      </p:sp>
      <p:pic>
        <p:nvPicPr>
          <p:cNvPr id="11" name="10 Marcador de contenido" descr="oligodendrogliomas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988840"/>
            <a:ext cx="4464496" cy="4248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C" dirty="0" smtClean="0"/>
              <a:t>RADIOTERAPIA Y QUIMIOTERAPIA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C" dirty="0" smtClean="0"/>
              <a:t>EL PAPEL DE LA R.T. NO HA SIDO ESTABLECIDODE FORMA CONCLUYENTE</a:t>
            </a:r>
          </a:p>
          <a:p>
            <a:endParaRPr lang="es-EC" dirty="0" smtClean="0"/>
          </a:p>
          <a:p>
            <a:r>
              <a:rPr lang="es-EC" dirty="0" smtClean="0"/>
              <a:t>EN GLIOMAS DEL S.TENT.DE BAJO GRADOMEJORA LA SUPERVIVENCIA ESPECIALMENTE EN ADULTOS.</a:t>
            </a:r>
          </a:p>
          <a:p>
            <a:r>
              <a:rPr lang="es-EC" dirty="0" smtClean="0"/>
              <a:t>LA EORTC (Organización Europea para investigación y tratamiento del cáncer)  INVESTIGA LA DOSIS PARA TRATAMIENTO DE OLIGODENDRIOGLIOMAS DE BAJO GRADO  45 Gy en 5 semanas o 59.4 Gy en  6,6 semanas. SIN PODER DEMOSTRAR DIFERENCIAS SIGNIFICATIVAS EN LA SUPERVIVENCIA ENTRE LOS DOS NIVELES DE RADIOTERAPIA INVESTIGADOS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C" dirty="0" smtClean="0"/>
              <a:t>ESTUDIOS SOBRE LA EFICACIA DE LA Q.T SOBRE EL TRATAMIENTO DE LOS GLIOMAS  INDICAN QUE ES BENEFICIOSO , SI ES  APLICADA  ANTES DE LA R.T</a:t>
            </a:r>
          </a:p>
          <a:p>
            <a:r>
              <a:rPr lang="es-EC" dirty="0" smtClean="0"/>
              <a:t>POSTERIORES PUBLICACIONES  CONFIRMAN QUE PARA EL TRATAMIENTO DE LOS OLIGONDENDRIOGLIOMAS LA COMBINACION DE LA RT Y QT ADYUVANTES  OFRECE UNA MINIMA VENTAJA SOBRE LA R.T SOLA</a:t>
            </a:r>
          </a:p>
          <a:p>
            <a:r>
              <a:rPr lang="es-EC" dirty="0" smtClean="0"/>
              <a:t>SIN EMBARGO EN LOS GLIOMAS MIXTOS ANAPLASICOS LA QT RESULTA EFICAZ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es-EC" dirty="0" smtClean="0"/>
              <a:t>IMÁGENES DE OLIGODENDROGLIOMAS</a:t>
            </a:r>
            <a:endParaRPr lang="es-EC" dirty="0"/>
          </a:p>
        </p:txBody>
      </p:sp>
      <p:pic>
        <p:nvPicPr>
          <p:cNvPr id="5" name="4 Marcador de contenido" descr="oligodendrogliomas 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420888"/>
            <a:ext cx="4256686" cy="4032447"/>
          </a:xfrm>
        </p:spPr>
      </p:pic>
      <p:pic>
        <p:nvPicPr>
          <p:cNvPr id="6" name="5 Marcador de contenido" descr="oligodendrogliomas  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14934" y="2420888"/>
            <a:ext cx="4477546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H="1">
            <a:off x="8676456" y="704088"/>
            <a:ext cx="144016" cy="60616"/>
          </a:xfrm>
        </p:spPr>
        <p:txBody>
          <a:bodyPr>
            <a:normAutofit fontScale="90000"/>
          </a:bodyPr>
          <a:lstStyle/>
          <a:p>
            <a:endParaRPr lang="es-EC" dirty="0"/>
          </a:p>
        </p:txBody>
      </p:sp>
      <p:pic>
        <p:nvPicPr>
          <p:cNvPr id="5" name="4 Marcador de contenido" descr="200px-Oligodendroglioma_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3384376" cy="4464496"/>
          </a:xfrm>
        </p:spPr>
      </p:pic>
      <p:pic>
        <p:nvPicPr>
          <p:cNvPr id="6" name="5 Marcador de contenido" descr="TC de oligodendroglioma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1412776"/>
            <a:ext cx="4968552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284</Words>
  <Application>Microsoft Office PowerPoint</Application>
  <PresentationFormat>Presentación en pantalla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Flujo</vt:lpstr>
      <vt:lpstr>OLIGODENDROGLIOMAS</vt:lpstr>
      <vt:lpstr>PATOLOGIA</vt:lpstr>
      <vt:lpstr>EPIDEMIOLOGIA</vt:lpstr>
      <vt:lpstr>SINTOMATOLOGIA</vt:lpstr>
      <vt:lpstr>METODOS DE DIAGNOSTICO</vt:lpstr>
      <vt:lpstr>TRATAMIENTO</vt:lpstr>
      <vt:lpstr>RADIOTERAPIA Y QUIMIOTERAPIA</vt:lpstr>
      <vt:lpstr>IMÁGENES DE OLIGODENDROGLIOMAS</vt:lpstr>
      <vt:lpstr>Diapositiva 9</vt:lpstr>
      <vt:lpstr>Diapositiva 10</vt:lpstr>
      <vt:lpstr>Diapositiva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OLIGODENDRIOGLIOMAS</dc:title>
  <dc:creator>Emanuel</dc:creator>
  <cp:lastModifiedBy>Emanuel</cp:lastModifiedBy>
  <cp:revision>14</cp:revision>
  <dcterms:created xsi:type="dcterms:W3CDTF">2010-12-07T02:26:49Z</dcterms:created>
  <dcterms:modified xsi:type="dcterms:W3CDTF">2011-01-05T02:50:47Z</dcterms:modified>
</cp:coreProperties>
</file>