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D8E97D-1613-43BA-9A55-A2825117DDB7}" type="doc">
      <dgm:prSet loTypeId="urn:microsoft.com/office/officeart/2005/8/layout/default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9834608-44AA-47D2-8F38-4D091A0DB575}">
      <dgm:prSet phldrT="[Texto]"/>
      <dgm:spPr/>
      <dgm:t>
        <a:bodyPr/>
        <a:lstStyle/>
        <a:p>
          <a:r>
            <a:rPr lang="es-ES" dirty="0" smtClean="0"/>
            <a:t>RADIACIONES IONIZANTES</a:t>
          </a:r>
          <a:endParaRPr lang="es-ES" dirty="0"/>
        </a:p>
      </dgm:t>
    </dgm:pt>
    <dgm:pt modelId="{AD9767DD-7928-4960-A5BA-B80BBF6D1DCE}" type="parTrans" cxnId="{B10F86A0-43E3-4937-9FFB-3BCD2EE77342}">
      <dgm:prSet/>
      <dgm:spPr/>
      <dgm:t>
        <a:bodyPr/>
        <a:lstStyle/>
        <a:p>
          <a:endParaRPr lang="es-ES"/>
        </a:p>
      </dgm:t>
    </dgm:pt>
    <dgm:pt modelId="{B097428A-CB87-47B6-A5E1-3FCCE9D03B3C}" type="sibTrans" cxnId="{B10F86A0-43E3-4937-9FFB-3BCD2EE77342}">
      <dgm:prSet/>
      <dgm:spPr/>
      <dgm:t>
        <a:bodyPr/>
        <a:lstStyle/>
        <a:p>
          <a:endParaRPr lang="es-ES"/>
        </a:p>
      </dgm:t>
    </dgm:pt>
    <dgm:pt modelId="{0AC70310-AF93-427A-B917-A21680EB803F}">
      <dgm:prSet phldrT="[Texto]"/>
      <dgm:spPr/>
      <dgm:t>
        <a:bodyPr/>
        <a:lstStyle/>
        <a:p>
          <a:r>
            <a:rPr lang="es-ES" dirty="0" smtClean="0"/>
            <a:t>RXT SISTEMA  NERVIOSO CENTRAL</a:t>
          </a:r>
          <a:endParaRPr lang="es-ES" dirty="0"/>
        </a:p>
      </dgm:t>
    </dgm:pt>
    <dgm:pt modelId="{23008B24-2E9B-405F-9B73-3F124A4AB441}" type="parTrans" cxnId="{274E63FA-5B01-4A0F-9E1E-1F6F938ADFCF}">
      <dgm:prSet/>
      <dgm:spPr/>
      <dgm:t>
        <a:bodyPr/>
        <a:lstStyle/>
        <a:p>
          <a:endParaRPr lang="es-ES"/>
        </a:p>
      </dgm:t>
    </dgm:pt>
    <dgm:pt modelId="{FB207437-3713-4237-90FE-7DB9B720C9D3}" type="sibTrans" cxnId="{274E63FA-5B01-4A0F-9E1E-1F6F938ADFCF}">
      <dgm:prSet/>
      <dgm:spPr/>
      <dgm:t>
        <a:bodyPr/>
        <a:lstStyle/>
        <a:p>
          <a:endParaRPr lang="es-ES"/>
        </a:p>
      </dgm:t>
    </dgm:pt>
    <dgm:pt modelId="{D732C907-8978-4FAA-BBB4-CB8D57DF3402}">
      <dgm:prSet phldrT="[Texto]"/>
      <dgm:spPr/>
      <dgm:t>
        <a:bodyPr/>
        <a:lstStyle/>
        <a:p>
          <a:r>
            <a:rPr lang="es-ES" dirty="0" smtClean="0"/>
            <a:t>RXT CABEZA Y CUELLO</a:t>
          </a:r>
          <a:endParaRPr lang="es-ES" dirty="0"/>
        </a:p>
      </dgm:t>
    </dgm:pt>
    <dgm:pt modelId="{DD762B51-19D3-40C6-BA9A-F19AF8418ED9}" type="parTrans" cxnId="{6515B15E-C7CE-4082-922A-1275A5D7A1DA}">
      <dgm:prSet/>
      <dgm:spPr/>
      <dgm:t>
        <a:bodyPr/>
        <a:lstStyle/>
        <a:p>
          <a:endParaRPr lang="es-ES"/>
        </a:p>
      </dgm:t>
    </dgm:pt>
    <dgm:pt modelId="{4BD2E0C5-E3D3-490C-88EA-9B8043BB02F4}" type="sibTrans" cxnId="{6515B15E-C7CE-4082-922A-1275A5D7A1DA}">
      <dgm:prSet/>
      <dgm:spPr/>
      <dgm:t>
        <a:bodyPr/>
        <a:lstStyle/>
        <a:p>
          <a:endParaRPr lang="es-ES"/>
        </a:p>
      </dgm:t>
    </dgm:pt>
    <dgm:pt modelId="{88115DA3-D161-45A3-85A3-200B97FCF66F}">
      <dgm:prSet phldrT="[Texto]"/>
      <dgm:spPr/>
      <dgm:t>
        <a:bodyPr/>
        <a:lstStyle/>
        <a:p>
          <a:r>
            <a:rPr lang="es-ES" dirty="0" smtClean="0"/>
            <a:t>RADIOTERAPIA EN CANCER GINECOLOGICO</a:t>
          </a:r>
          <a:endParaRPr lang="es-ES" dirty="0"/>
        </a:p>
      </dgm:t>
    </dgm:pt>
    <dgm:pt modelId="{AD788582-5562-4E9D-A6E7-4E2C992323FC}" type="parTrans" cxnId="{ABA7822D-1ED2-4AA1-9632-2E49429B1197}">
      <dgm:prSet/>
      <dgm:spPr/>
      <dgm:t>
        <a:bodyPr/>
        <a:lstStyle/>
        <a:p>
          <a:endParaRPr lang="es-ES"/>
        </a:p>
      </dgm:t>
    </dgm:pt>
    <dgm:pt modelId="{E94DADEF-4D2D-446C-ACEE-04D02A9A1CB9}" type="sibTrans" cxnId="{ABA7822D-1ED2-4AA1-9632-2E49429B1197}">
      <dgm:prSet/>
      <dgm:spPr/>
      <dgm:t>
        <a:bodyPr/>
        <a:lstStyle/>
        <a:p>
          <a:endParaRPr lang="es-ES"/>
        </a:p>
      </dgm:t>
    </dgm:pt>
    <dgm:pt modelId="{AB47E32F-C260-4FDB-81FE-361A39EB6704}">
      <dgm:prSet phldrT="[Texto]"/>
      <dgm:spPr/>
      <dgm:t>
        <a:bodyPr/>
        <a:lstStyle/>
        <a:p>
          <a:r>
            <a:rPr lang="es-ES" dirty="0" smtClean="0"/>
            <a:t>RADIOTERAPIA EN CANCER DE MAMA</a:t>
          </a:r>
          <a:endParaRPr lang="es-ES" dirty="0"/>
        </a:p>
      </dgm:t>
    </dgm:pt>
    <dgm:pt modelId="{87F46FF8-B200-4986-8BD5-3223D066117B}" type="parTrans" cxnId="{5073582E-8AE6-404E-AB95-A793C6CDBC65}">
      <dgm:prSet/>
      <dgm:spPr/>
      <dgm:t>
        <a:bodyPr/>
        <a:lstStyle/>
        <a:p>
          <a:endParaRPr lang="es-ES"/>
        </a:p>
      </dgm:t>
    </dgm:pt>
    <dgm:pt modelId="{E3F4BAF1-4A54-4681-A938-92470524E1C9}" type="sibTrans" cxnId="{5073582E-8AE6-404E-AB95-A793C6CDBC65}">
      <dgm:prSet/>
      <dgm:spPr/>
      <dgm:t>
        <a:bodyPr/>
        <a:lstStyle/>
        <a:p>
          <a:endParaRPr lang="es-ES"/>
        </a:p>
      </dgm:t>
    </dgm:pt>
    <dgm:pt modelId="{12B5A6F9-EDE0-4941-B2C1-EAD9BA6A8F04}" type="pres">
      <dgm:prSet presAssocID="{DCD8E97D-1613-43BA-9A55-A2825117DDB7}" presName="diagram" presStyleCnt="0">
        <dgm:presLayoutVars>
          <dgm:dir/>
          <dgm:resizeHandles val="exact"/>
        </dgm:presLayoutVars>
      </dgm:prSet>
      <dgm:spPr/>
    </dgm:pt>
    <dgm:pt modelId="{5EBD847B-AFF0-46EC-B7A3-3D25178895AB}" type="pres">
      <dgm:prSet presAssocID="{39834608-44AA-47D2-8F38-4D091A0DB57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F2CCF9-37F3-41C0-A25C-B98A02425BBC}" type="pres">
      <dgm:prSet presAssocID="{B097428A-CB87-47B6-A5E1-3FCCE9D03B3C}" presName="sibTrans" presStyleCnt="0"/>
      <dgm:spPr/>
    </dgm:pt>
    <dgm:pt modelId="{7CD9411C-1A4B-4D9F-B3EB-F6D541B5CDBD}" type="pres">
      <dgm:prSet presAssocID="{0AC70310-AF93-427A-B917-A21680EB803F}" presName="node" presStyleLbl="node1" presStyleIdx="1" presStyleCnt="5">
        <dgm:presLayoutVars>
          <dgm:bulletEnabled val="1"/>
        </dgm:presLayoutVars>
      </dgm:prSet>
      <dgm:spPr/>
    </dgm:pt>
    <dgm:pt modelId="{19CB8948-08B7-4B1E-BCFF-9F8586E591ED}" type="pres">
      <dgm:prSet presAssocID="{FB207437-3713-4237-90FE-7DB9B720C9D3}" presName="sibTrans" presStyleCnt="0"/>
      <dgm:spPr/>
    </dgm:pt>
    <dgm:pt modelId="{6183A508-5351-4AEF-B739-D074573E53B3}" type="pres">
      <dgm:prSet presAssocID="{D732C907-8978-4FAA-BBB4-CB8D57DF3402}" presName="node" presStyleLbl="node1" presStyleIdx="2" presStyleCnt="5">
        <dgm:presLayoutVars>
          <dgm:bulletEnabled val="1"/>
        </dgm:presLayoutVars>
      </dgm:prSet>
      <dgm:spPr/>
    </dgm:pt>
    <dgm:pt modelId="{AD46BF41-EA1B-49B5-95B3-63CD5A2A3979}" type="pres">
      <dgm:prSet presAssocID="{4BD2E0C5-E3D3-490C-88EA-9B8043BB02F4}" presName="sibTrans" presStyleCnt="0"/>
      <dgm:spPr/>
    </dgm:pt>
    <dgm:pt modelId="{E5A97D90-3824-4F07-994E-B87F35042FEE}" type="pres">
      <dgm:prSet presAssocID="{88115DA3-D161-45A3-85A3-200B97FCF66F}" presName="node" presStyleLbl="node1" presStyleIdx="3" presStyleCnt="5">
        <dgm:presLayoutVars>
          <dgm:bulletEnabled val="1"/>
        </dgm:presLayoutVars>
      </dgm:prSet>
      <dgm:spPr/>
    </dgm:pt>
    <dgm:pt modelId="{52D999FE-6ACD-49CA-B04A-739218BD3FE9}" type="pres">
      <dgm:prSet presAssocID="{E94DADEF-4D2D-446C-ACEE-04D02A9A1CB9}" presName="sibTrans" presStyleCnt="0"/>
      <dgm:spPr/>
    </dgm:pt>
    <dgm:pt modelId="{B0B78BD8-C529-49FA-9924-10F01BBF8014}" type="pres">
      <dgm:prSet presAssocID="{AB47E32F-C260-4FDB-81FE-361A39EB6704}" presName="node" presStyleLbl="node1" presStyleIdx="4" presStyleCnt="5">
        <dgm:presLayoutVars>
          <dgm:bulletEnabled val="1"/>
        </dgm:presLayoutVars>
      </dgm:prSet>
      <dgm:spPr/>
    </dgm:pt>
  </dgm:ptLst>
  <dgm:cxnLst>
    <dgm:cxn modelId="{ABA7822D-1ED2-4AA1-9632-2E49429B1197}" srcId="{DCD8E97D-1613-43BA-9A55-A2825117DDB7}" destId="{88115DA3-D161-45A3-85A3-200B97FCF66F}" srcOrd="3" destOrd="0" parTransId="{AD788582-5562-4E9D-A6E7-4E2C992323FC}" sibTransId="{E94DADEF-4D2D-446C-ACEE-04D02A9A1CB9}"/>
    <dgm:cxn modelId="{B10F86A0-43E3-4937-9FFB-3BCD2EE77342}" srcId="{DCD8E97D-1613-43BA-9A55-A2825117DDB7}" destId="{39834608-44AA-47D2-8F38-4D091A0DB575}" srcOrd="0" destOrd="0" parTransId="{AD9767DD-7928-4960-A5BA-B80BBF6D1DCE}" sibTransId="{B097428A-CB87-47B6-A5E1-3FCCE9D03B3C}"/>
    <dgm:cxn modelId="{E8572FDC-B13A-4B19-8430-9FBBD3603573}" type="presOf" srcId="{39834608-44AA-47D2-8F38-4D091A0DB575}" destId="{5EBD847B-AFF0-46EC-B7A3-3D25178895AB}" srcOrd="0" destOrd="0" presId="urn:microsoft.com/office/officeart/2005/8/layout/default"/>
    <dgm:cxn modelId="{274E63FA-5B01-4A0F-9E1E-1F6F938ADFCF}" srcId="{DCD8E97D-1613-43BA-9A55-A2825117DDB7}" destId="{0AC70310-AF93-427A-B917-A21680EB803F}" srcOrd="1" destOrd="0" parTransId="{23008B24-2E9B-405F-9B73-3F124A4AB441}" sibTransId="{FB207437-3713-4237-90FE-7DB9B720C9D3}"/>
    <dgm:cxn modelId="{640EC0A8-5B7E-48E9-87F2-84CB98421B75}" type="presOf" srcId="{88115DA3-D161-45A3-85A3-200B97FCF66F}" destId="{E5A97D90-3824-4F07-994E-B87F35042FEE}" srcOrd="0" destOrd="0" presId="urn:microsoft.com/office/officeart/2005/8/layout/default"/>
    <dgm:cxn modelId="{8C0DD672-0ACB-4D13-80BE-FD761A16FCE7}" type="presOf" srcId="{DCD8E97D-1613-43BA-9A55-A2825117DDB7}" destId="{12B5A6F9-EDE0-4941-B2C1-EAD9BA6A8F04}" srcOrd="0" destOrd="0" presId="urn:microsoft.com/office/officeart/2005/8/layout/default"/>
    <dgm:cxn modelId="{E8FD1E02-6A0B-4869-B39A-0F4163A4C821}" type="presOf" srcId="{AB47E32F-C260-4FDB-81FE-361A39EB6704}" destId="{B0B78BD8-C529-49FA-9924-10F01BBF8014}" srcOrd="0" destOrd="0" presId="urn:microsoft.com/office/officeart/2005/8/layout/default"/>
    <dgm:cxn modelId="{5073582E-8AE6-404E-AB95-A793C6CDBC65}" srcId="{DCD8E97D-1613-43BA-9A55-A2825117DDB7}" destId="{AB47E32F-C260-4FDB-81FE-361A39EB6704}" srcOrd="4" destOrd="0" parTransId="{87F46FF8-B200-4986-8BD5-3223D066117B}" sibTransId="{E3F4BAF1-4A54-4681-A938-92470524E1C9}"/>
    <dgm:cxn modelId="{AFE1F5BE-FF6A-4744-AB85-3F0916F585E7}" type="presOf" srcId="{D732C907-8978-4FAA-BBB4-CB8D57DF3402}" destId="{6183A508-5351-4AEF-B739-D074573E53B3}" srcOrd="0" destOrd="0" presId="urn:microsoft.com/office/officeart/2005/8/layout/default"/>
    <dgm:cxn modelId="{A44D5182-04C4-4352-ADF1-E818559BD7CA}" type="presOf" srcId="{0AC70310-AF93-427A-B917-A21680EB803F}" destId="{7CD9411C-1A4B-4D9F-B3EB-F6D541B5CDBD}" srcOrd="0" destOrd="0" presId="urn:microsoft.com/office/officeart/2005/8/layout/default"/>
    <dgm:cxn modelId="{6515B15E-C7CE-4082-922A-1275A5D7A1DA}" srcId="{DCD8E97D-1613-43BA-9A55-A2825117DDB7}" destId="{D732C907-8978-4FAA-BBB4-CB8D57DF3402}" srcOrd="2" destOrd="0" parTransId="{DD762B51-19D3-40C6-BA9A-F19AF8418ED9}" sibTransId="{4BD2E0C5-E3D3-490C-88EA-9B8043BB02F4}"/>
    <dgm:cxn modelId="{797C2BFE-CC02-4A93-955C-B75360BAEB83}" type="presParOf" srcId="{12B5A6F9-EDE0-4941-B2C1-EAD9BA6A8F04}" destId="{5EBD847B-AFF0-46EC-B7A3-3D25178895AB}" srcOrd="0" destOrd="0" presId="urn:microsoft.com/office/officeart/2005/8/layout/default"/>
    <dgm:cxn modelId="{0A687241-A5DC-4C13-9FCC-6BC89318C87E}" type="presParOf" srcId="{12B5A6F9-EDE0-4941-B2C1-EAD9BA6A8F04}" destId="{2BF2CCF9-37F3-41C0-A25C-B98A02425BBC}" srcOrd="1" destOrd="0" presId="urn:microsoft.com/office/officeart/2005/8/layout/default"/>
    <dgm:cxn modelId="{51F2BC9D-0160-4D60-AF9A-06E5D6DB9DA4}" type="presParOf" srcId="{12B5A6F9-EDE0-4941-B2C1-EAD9BA6A8F04}" destId="{7CD9411C-1A4B-4D9F-B3EB-F6D541B5CDBD}" srcOrd="2" destOrd="0" presId="urn:microsoft.com/office/officeart/2005/8/layout/default"/>
    <dgm:cxn modelId="{40715A8B-499C-4FAC-92FF-9D094D05B2DD}" type="presParOf" srcId="{12B5A6F9-EDE0-4941-B2C1-EAD9BA6A8F04}" destId="{19CB8948-08B7-4B1E-BCFF-9F8586E591ED}" srcOrd="3" destOrd="0" presId="urn:microsoft.com/office/officeart/2005/8/layout/default"/>
    <dgm:cxn modelId="{B966D6B9-538B-4BAF-B96A-DFB81B440479}" type="presParOf" srcId="{12B5A6F9-EDE0-4941-B2C1-EAD9BA6A8F04}" destId="{6183A508-5351-4AEF-B739-D074573E53B3}" srcOrd="4" destOrd="0" presId="urn:microsoft.com/office/officeart/2005/8/layout/default"/>
    <dgm:cxn modelId="{DE181632-3D1A-4659-9704-57E8E57FFD37}" type="presParOf" srcId="{12B5A6F9-EDE0-4941-B2C1-EAD9BA6A8F04}" destId="{AD46BF41-EA1B-49B5-95B3-63CD5A2A3979}" srcOrd="5" destOrd="0" presId="urn:microsoft.com/office/officeart/2005/8/layout/default"/>
    <dgm:cxn modelId="{2D49D707-04DC-4831-986D-6F9C49C4E501}" type="presParOf" srcId="{12B5A6F9-EDE0-4941-B2C1-EAD9BA6A8F04}" destId="{E5A97D90-3824-4F07-994E-B87F35042FEE}" srcOrd="6" destOrd="0" presId="urn:microsoft.com/office/officeart/2005/8/layout/default"/>
    <dgm:cxn modelId="{03C7DB71-D2A7-42AF-868B-1B7785CAED46}" type="presParOf" srcId="{12B5A6F9-EDE0-4941-B2C1-EAD9BA6A8F04}" destId="{52D999FE-6ACD-49CA-B04A-739218BD3FE9}" srcOrd="7" destOrd="0" presId="urn:microsoft.com/office/officeart/2005/8/layout/default"/>
    <dgm:cxn modelId="{AD4F30E5-6F08-4BA5-885A-68714CF00C10}" type="presParOf" srcId="{12B5A6F9-EDE0-4941-B2C1-EAD9BA6A8F04}" destId="{B0B78BD8-C529-49FA-9924-10F01BBF8014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E40-C10F-4AC0-A8B1-5B1C1D39173E}" type="datetimeFigureOut">
              <a:rPr lang="es-ES" smtClean="0"/>
              <a:t>03/12/2010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32F8-FA53-45E5-9430-8369977D4972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E40-C10F-4AC0-A8B1-5B1C1D39173E}" type="datetimeFigureOut">
              <a:rPr lang="es-ES" smtClean="0"/>
              <a:t>03/12/2010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32F8-FA53-45E5-9430-8369977D497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E40-C10F-4AC0-A8B1-5B1C1D39173E}" type="datetimeFigureOut">
              <a:rPr lang="es-ES" smtClean="0"/>
              <a:t>03/12/2010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32F8-FA53-45E5-9430-8369977D497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E40-C10F-4AC0-A8B1-5B1C1D39173E}" type="datetimeFigureOut">
              <a:rPr lang="es-ES" smtClean="0"/>
              <a:t>03/12/2010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32F8-FA53-45E5-9430-8369977D497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E40-C10F-4AC0-A8B1-5B1C1D39173E}" type="datetimeFigureOut">
              <a:rPr lang="es-ES" smtClean="0"/>
              <a:t>03/12/2010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32F8-FA53-45E5-9430-8369977D4972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E40-C10F-4AC0-A8B1-5B1C1D39173E}" type="datetimeFigureOut">
              <a:rPr lang="es-ES" smtClean="0"/>
              <a:t>03/12/2010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32F8-FA53-45E5-9430-8369977D497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E40-C10F-4AC0-A8B1-5B1C1D39173E}" type="datetimeFigureOut">
              <a:rPr lang="es-ES" smtClean="0"/>
              <a:t>03/12/2010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32F8-FA53-45E5-9430-8369977D497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E40-C10F-4AC0-A8B1-5B1C1D39173E}" type="datetimeFigureOut">
              <a:rPr lang="es-ES" smtClean="0"/>
              <a:t>03/12/2010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32F8-FA53-45E5-9430-8369977D497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E40-C10F-4AC0-A8B1-5B1C1D39173E}" type="datetimeFigureOut">
              <a:rPr lang="es-ES" smtClean="0"/>
              <a:t>03/12/2010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32F8-FA53-45E5-9430-8369977D497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E40-C10F-4AC0-A8B1-5B1C1D39173E}" type="datetimeFigureOut">
              <a:rPr lang="es-ES" smtClean="0"/>
              <a:t>03/12/2010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932F8-FA53-45E5-9430-8369977D497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31E40-C10F-4AC0-A8B1-5B1C1D39173E}" type="datetimeFigureOut">
              <a:rPr lang="es-ES" smtClean="0"/>
              <a:t>03/12/2010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C4932F8-FA53-45E5-9430-8369977D4972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631E40-C10F-4AC0-A8B1-5B1C1D39173E}" type="datetimeFigureOut">
              <a:rPr lang="es-ES" smtClean="0"/>
              <a:t>03/12/2010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4932F8-FA53-45E5-9430-8369977D4972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524000" y="1071546"/>
          <a:ext cx="6096000" cy="5572164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55721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130" marR="24130" marT="36830" marB="3683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71472" y="428604"/>
            <a:ext cx="786305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itannic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Times New Roman" pitchFamily="18" charset="0"/>
                <a:cs typeface="Times New Roman" pitchFamily="18" charset="0"/>
              </a:rPr>
              <a:t>UNIVERSIDAD ESTATAL DE GUAYAQUIL</a:t>
            </a:r>
            <a:endParaRPr kumimoji="0" lang="es-E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3553" name="Imagen 3" descr="j0186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57750"/>
            <a:ext cx="1781175" cy="200025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428604"/>
            <a:ext cx="8424101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endParaRPr kumimoji="0" lang="es-EC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itannic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es-EC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Times New Roman" pitchFamily="18" charset="0"/>
                <a:cs typeface="Times New Roman" pitchFamily="18" charset="0"/>
              </a:rPr>
              <a:t>FACULTAD DE CIENCIAS MÉDICAS</a:t>
            </a: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endParaRPr kumimoji="0" lang="es-EC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itannic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es-EC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Times New Roman" pitchFamily="18" charset="0"/>
                <a:cs typeface="Times New Roman" pitchFamily="18" charset="0"/>
              </a:rPr>
              <a:t>ESCUELA TECNOLOGIA MÉDICA</a:t>
            </a: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es-EC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Times New Roman" pitchFamily="18" charset="0"/>
                <a:cs typeface="Times New Roman" pitchFamily="18" charset="0"/>
              </a:rPr>
              <a:t>MÓDULO: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es-EC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Times New Roman" pitchFamily="18" charset="0"/>
                <a:cs typeface="Times New Roman" pitchFamily="18" charset="0"/>
              </a:rPr>
              <a:t> INTRODUCCION A LA RADIOTERAPIA</a:t>
            </a: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es-EC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Times New Roman" pitchFamily="18" charset="0"/>
                <a:cs typeface="Times New Roman" pitchFamily="18" charset="0"/>
              </a:rPr>
              <a:t>TUTOR:</a:t>
            </a:r>
            <a:r>
              <a:rPr kumimoji="0" lang="es-EC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es-EC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Times New Roman" pitchFamily="18" charset="0"/>
                <a:cs typeface="Times New Roman" pitchFamily="18" charset="0"/>
              </a:rPr>
              <a:t>LCDA. MAYRA CALDERÓN SALAZAR.</a:t>
            </a: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es-EC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Times New Roman" pitchFamily="18" charset="0"/>
                <a:cs typeface="Times New Roman" pitchFamily="18" charset="0"/>
              </a:rPr>
              <a:t>Guayaquil – Ecuador</a:t>
            </a:r>
            <a:endParaRPr kumimoji="0" lang="es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es-EC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itannic Bold" pitchFamily="34" charset="0"/>
                <a:ea typeface="Times New Roman" pitchFamily="18" charset="0"/>
                <a:cs typeface="Times New Roman" pitchFamily="18" charset="0"/>
              </a:rPr>
              <a:t>2010-2011</a:t>
            </a:r>
            <a:endParaRPr kumimoji="0" lang="es-EC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18473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ES" sz="4000" dirty="0" smtClean="0"/>
              <a:t>OBJETIVO GENERAL DEL MODULO</a:t>
            </a:r>
            <a:endParaRPr lang="es-ES" sz="4000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es-EC" dirty="0" smtClean="0"/>
          </a:p>
          <a:p>
            <a:endParaRPr lang="es-EC" dirty="0" smtClean="0"/>
          </a:p>
          <a:p>
            <a:r>
              <a:rPr lang="es-EC" sz="3200" dirty="0" smtClean="0"/>
              <a:t>El </a:t>
            </a:r>
            <a:r>
              <a:rPr lang="es-EC" sz="3200" dirty="0" smtClean="0"/>
              <a:t>objetivo primordial es </a:t>
            </a:r>
            <a:r>
              <a:rPr lang="es-EC" sz="3200" b="1" dirty="0" smtClean="0"/>
              <a:t>fundamentar  y conocer los procedimientos,  Usos clínicos - terapéuticos de las radiaciones ionizantes </a:t>
            </a:r>
            <a:r>
              <a:rPr lang="es-EC" sz="3200" dirty="0" smtClean="0"/>
              <a:t> en las enfermedades oncológicas.</a:t>
            </a:r>
            <a:endParaRPr lang="es-ES" sz="3200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ES" sz="4000" dirty="0" smtClean="0"/>
              <a:t>OBJETIVOS ESPECIFICOS DEL MODULO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lvl="0"/>
            <a:r>
              <a:rPr lang="es-ES_tradnl" dirty="0" smtClean="0"/>
              <a:t>Propiciar en el estudiante la aprehensión, comprensión y dominio de las habilidades y destrezas que le den la competencia para garantizar un correcto desenvolvimiento en el área de la radioterapia.</a:t>
            </a:r>
            <a:endParaRPr lang="es-ES" dirty="0" smtClean="0"/>
          </a:p>
          <a:p>
            <a:pPr lvl="0"/>
            <a:endParaRPr lang="es-ES_tradnl" dirty="0" smtClean="0"/>
          </a:p>
          <a:p>
            <a:pPr lvl="0"/>
            <a:r>
              <a:rPr lang="es-ES_tradnl" dirty="0" smtClean="0"/>
              <a:t>Facilitar </a:t>
            </a:r>
            <a:r>
              <a:rPr lang="es-ES_tradnl" dirty="0" smtClean="0"/>
              <a:t>el acceso a la información, el conocimiento técnico y aplicado que se genera en la ciudad y en el país.</a:t>
            </a:r>
            <a:endParaRPr lang="es-ES" dirty="0" smtClean="0"/>
          </a:p>
          <a:p>
            <a:pPr lvl="0"/>
            <a:endParaRPr lang="es-ES_tradnl" dirty="0" smtClean="0"/>
          </a:p>
          <a:p>
            <a:pPr lvl="0"/>
            <a:r>
              <a:rPr lang="es-ES_tradnl" dirty="0" smtClean="0"/>
              <a:t>Promover </a:t>
            </a:r>
            <a:r>
              <a:rPr lang="es-ES_tradnl" dirty="0" smtClean="0"/>
              <a:t>la investigación científica que convierta a nuestros estudiantes en profesionales altamente capacitados, que generen los cambios sociales, económicos, políticos que la sociedad requiere en democracia.</a:t>
            </a:r>
            <a:endParaRPr lang="es-ES" dirty="0" smtClean="0"/>
          </a:p>
          <a:p>
            <a:pPr>
              <a:buNone/>
            </a:pPr>
            <a:r>
              <a:rPr lang="es-ES_tradnl" dirty="0" smtClean="0"/>
              <a:t> 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4000" dirty="0" smtClean="0"/>
              <a:t>CAPITULOS DEL MODULO</a:t>
            </a:r>
            <a:endParaRPr lang="es-ES" sz="4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4000" dirty="0" smtClean="0"/>
              <a:t>COMPETENCIAS DEL MODULO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s-ES" sz="2800" dirty="0" smtClean="0"/>
              <a:t>Diferencia con precisión los usos clínicos de las radiaciones </a:t>
            </a:r>
            <a:r>
              <a:rPr lang="es-ES" sz="2800" dirty="0" smtClean="0"/>
              <a:t>ionizantes</a:t>
            </a:r>
          </a:p>
          <a:p>
            <a:pPr>
              <a:buNone/>
            </a:pPr>
            <a:endParaRPr lang="es-ES" sz="2800" dirty="0" smtClean="0"/>
          </a:p>
          <a:p>
            <a:r>
              <a:rPr lang="es-ES" sz="2800" dirty="0" smtClean="0"/>
              <a:t>Distingue con claridad las diversas técnicas u procedimientos para simulación y tratamiento de tumores del sistema nervioso central.</a:t>
            </a:r>
          </a:p>
          <a:p>
            <a:endParaRPr lang="es-ES" sz="2800" dirty="0" smtClean="0"/>
          </a:p>
          <a:p>
            <a:r>
              <a:rPr lang="es-ES" sz="2800" dirty="0" smtClean="0"/>
              <a:t>Interactúa </a:t>
            </a:r>
            <a:r>
              <a:rPr lang="es-ES" sz="2800" dirty="0" smtClean="0"/>
              <a:t>eficazmente aplicando las normas éticas y las reglas técnicas de la radioterapia en el cáncer ginecológico. </a:t>
            </a:r>
          </a:p>
          <a:p>
            <a:endParaRPr lang="es-ES" sz="2800" dirty="0" smtClean="0"/>
          </a:p>
          <a:p>
            <a:r>
              <a:rPr lang="es-ES" sz="2800" dirty="0" smtClean="0"/>
              <a:t>Argumenta </a:t>
            </a:r>
            <a:r>
              <a:rPr lang="es-ES" sz="2800" dirty="0" smtClean="0"/>
              <a:t>y Aplica de forma acertada las diversas técnicas para el tratamiento con radiaciones en el cáncer mama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4000" dirty="0" smtClean="0"/>
              <a:t>ACTIVIDADES DEL  MODULO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lvl="0"/>
            <a:endParaRPr lang="es-EC" dirty="0" smtClean="0"/>
          </a:p>
          <a:p>
            <a:pPr lvl="0"/>
            <a:r>
              <a:rPr lang="es-EC" sz="9600" dirty="0" smtClean="0"/>
              <a:t>Lectura </a:t>
            </a:r>
            <a:r>
              <a:rPr lang="es-EC" sz="9600" dirty="0" smtClean="0"/>
              <a:t>científica (con ayuda de resaltadores y subrayados). </a:t>
            </a:r>
            <a:endParaRPr lang="es-ES" sz="9600" dirty="0" smtClean="0"/>
          </a:p>
          <a:p>
            <a:pPr lvl="0"/>
            <a:endParaRPr lang="es-EC" sz="9600" dirty="0" smtClean="0"/>
          </a:p>
          <a:p>
            <a:pPr lvl="0"/>
            <a:r>
              <a:rPr lang="es-EC" sz="9600" dirty="0" smtClean="0"/>
              <a:t>Vocabulario </a:t>
            </a:r>
            <a:r>
              <a:rPr lang="es-EC" sz="9600" dirty="0" smtClean="0"/>
              <a:t>(con el significado de palabras nuevas).</a:t>
            </a:r>
            <a:endParaRPr lang="es-ES" sz="9600" dirty="0" smtClean="0"/>
          </a:p>
          <a:p>
            <a:pPr lvl="0"/>
            <a:endParaRPr lang="es-EC" sz="9600" dirty="0" smtClean="0"/>
          </a:p>
          <a:p>
            <a:pPr lvl="0"/>
            <a:r>
              <a:rPr lang="es-EC" sz="9600" dirty="0" smtClean="0"/>
              <a:t>Reconocer </a:t>
            </a:r>
            <a:r>
              <a:rPr lang="es-EC" sz="9600" dirty="0" smtClean="0"/>
              <a:t>verbos (núcleos de las oraciones “ideas”).</a:t>
            </a:r>
            <a:endParaRPr lang="es-ES" sz="9600" dirty="0" smtClean="0"/>
          </a:p>
          <a:p>
            <a:pPr lvl="0"/>
            <a:endParaRPr lang="es-EC" sz="9600" dirty="0" smtClean="0"/>
          </a:p>
          <a:p>
            <a:pPr lvl="0"/>
            <a:r>
              <a:rPr lang="es-EC" sz="9600" dirty="0" smtClean="0"/>
              <a:t>Identificar ideas           Principales</a:t>
            </a:r>
            <a:r>
              <a:rPr lang="es-ES" sz="9600" dirty="0" smtClean="0"/>
              <a:t> </a:t>
            </a:r>
            <a:r>
              <a:rPr lang="es-EC" sz="9600" dirty="0" smtClean="0"/>
              <a:t> </a:t>
            </a:r>
            <a:r>
              <a:rPr lang="es-EC" sz="9600" dirty="0" smtClean="0"/>
              <a:t>Secundarias</a:t>
            </a:r>
            <a:endParaRPr lang="es-ES" sz="9600" dirty="0" smtClean="0"/>
          </a:p>
          <a:p>
            <a:pPr lvl="0"/>
            <a:endParaRPr lang="es-EC" sz="9600" dirty="0" smtClean="0"/>
          </a:p>
          <a:p>
            <a:pPr lvl="0"/>
            <a:r>
              <a:rPr lang="es-EC" sz="9600" dirty="0" smtClean="0"/>
              <a:t>Elaborar </a:t>
            </a:r>
            <a:r>
              <a:rPr lang="es-EC" sz="9600" dirty="0" smtClean="0"/>
              <a:t>un ordenador gráfico, de preferencia mapa conceptual.</a:t>
            </a:r>
            <a:endParaRPr lang="es-ES" sz="9600" dirty="0" smtClean="0"/>
          </a:p>
          <a:p>
            <a:endParaRPr lang="es-EC" sz="9600" b="1" dirty="0" smtClean="0"/>
          </a:p>
          <a:p>
            <a:pPr>
              <a:buNone/>
            </a:pPr>
            <a:r>
              <a:rPr lang="es-EC" sz="9600" b="1" dirty="0" smtClean="0"/>
              <a:t> </a:t>
            </a:r>
            <a:endParaRPr lang="es-ES" sz="9600" dirty="0" smtClean="0"/>
          </a:p>
          <a:p>
            <a:pPr>
              <a:buNone/>
            </a:pPr>
            <a:r>
              <a:rPr lang="es-ES" b="1" dirty="0" smtClean="0"/>
              <a:t> </a:t>
            </a:r>
            <a:endParaRPr lang="es-ES" dirty="0" smtClean="0"/>
          </a:p>
          <a:p>
            <a:pPr>
              <a:buNone/>
            </a:pPr>
            <a:r>
              <a:rPr lang="es-EC" b="1" dirty="0" smtClean="0"/>
              <a:t> </a:t>
            </a: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4000" dirty="0" smtClean="0"/>
              <a:t>TRABAJO FINAL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s-ES" dirty="0" smtClean="0"/>
              <a:t> </a:t>
            </a:r>
            <a:r>
              <a:rPr lang="es-ES" sz="3600" u="sng" dirty="0" smtClean="0"/>
              <a:t>Un proyecto integrador </a:t>
            </a:r>
          </a:p>
          <a:p>
            <a:endParaRPr lang="es-ES" dirty="0" smtClean="0"/>
          </a:p>
          <a:p>
            <a:r>
              <a:rPr lang="es-ES" sz="3200" dirty="0" smtClean="0"/>
              <a:t>Del modulo dictado con su área de trabajo , aplicado en el entorno social en el que se desenvuelva </a:t>
            </a:r>
            <a:endParaRPr lang="es-E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</TotalTime>
  <Words>281</Words>
  <Application>Microsoft Office PowerPoint</Application>
  <PresentationFormat>Presentación en pantalla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Flujo</vt:lpstr>
      <vt:lpstr>Diapositiva 1</vt:lpstr>
      <vt:lpstr>OBJETIVO GENERAL DEL MODULO</vt:lpstr>
      <vt:lpstr>OBJETIVOS ESPECIFICOS DEL MODULO</vt:lpstr>
      <vt:lpstr>CAPITULOS DEL MODULO</vt:lpstr>
      <vt:lpstr>COMPETENCIAS DEL MODULO</vt:lpstr>
      <vt:lpstr>ACTIVIDADES DEL  MODULO</vt:lpstr>
      <vt:lpstr>TRABAJO FINAL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Xtratech</dc:creator>
  <cp:lastModifiedBy>Xtratech</cp:lastModifiedBy>
  <cp:revision>6</cp:revision>
  <dcterms:created xsi:type="dcterms:W3CDTF">2010-12-03T19:21:24Z</dcterms:created>
  <dcterms:modified xsi:type="dcterms:W3CDTF">2010-12-03T20:14:00Z</dcterms:modified>
</cp:coreProperties>
</file>